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D79A4A-321E-D04F-A960-8D261AE91A7D}" v="1" dt="2023-05-04T10:01:29.6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58"/>
    <p:restoredTop sz="94503"/>
  </p:normalViewPr>
  <p:slideViewPr>
    <p:cSldViewPr snapToGrid="0">
      <p:cViewPr varScale="1">
        <p:scale>
          <a:sx n="124" d="100"/>
          <a:sy n="124" d="100"/>
        </p:scale>
        <p:origin x="4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E7AF8-8ACF-874B-ACE6-2116044A6EB2}" type="datetimeFigureOut">
              <a:rPr lang="en-US" smtClean="0"/>
              <a:t>6/10/24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0680B5-9877-F141-BFAB-0719ACB774FE}" type="slidenum">
              <a:rPr lang="en-US" smtClean="0"/>
              <a:t>‹#›</a:t>
            </a:fld>
            <a:endParaRPr lang="en-US"/>
          </a:p>
        </p:txBody>
      </p:sp>
    </p:spTree>
    <p:extLst>
      <p:ext uri="{BB962C8B-B14F-4D97-AF65-F5344CB8AC3E}">
        <p14:creationId xmlns:p14="http://schemas.microsoft.com/office/powerpoint/2010/main" val="4145476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FA15-2ED7-5396-3D92-AB7623F213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C8BA91C-804D-BF06-34B1-679BA47E6C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D7E36BE-4511-BE4A-225C-52FEF29411AB}"/>
              </a:ext>
            </a:extLst>
          </p:cNvPr>
          <p:cNvSpPr>
            <a:spLocks noGrp="1"/>
          </p:cNvSpPr>
          <p:nvPr>
            <p:ph type="dt" sz="half" idx="10"/>
          </p:nvPr>
        </p:nvSpPr>
        <p:spPr/>
        <p:txBody>
          <a:bodyPr/>
          <a:lstStyle/>
          <a:p>
            <a:fld id="{BADFE4CA-BC0E-0940-8D57-507BF11EFDC3}" type="datetime1">
              <a:rPr lang="en-IN" smtClean="0"/>
              <a:t>10/06/24</a:t>
            </a:fld>
            <a:endParaRPr lang="en-US"/>
          </a:p>
        </p:txBody>
      </p:sp>
      <p:sp>
        <p:nvSpPr>
          <p:cNvPr id="5" name="Footer Placeholder 4">
            <a:extLst>
              <a:ext uri="{FF2B5EF4-FFF2-40B4-BE49-F238E27FC236}">
                <a16:creationId xmlns:a16="http://schemas.microsoft.com/office/drawing/2014/main" id="{7BB7E799-D289-99BB-B62C-FBD73DD0ED91}"/>
              </a:ext>
            </a:extLst>
          </p:cNvPr>
          <p:cNvSpPr>
            <a:spLocks noGrp="1"/>
          </p:cNvSpPr>
          <p:nvPr>
            <p:ph type="ftr" sz="quarter" idx="11"/>
          </p:nvPr>
        </p:nvSpPr>
        <p:spPr/>
        <p:txBody>
          <a:bodyPr/>
          <a:lstStyle/>
          <a:p>
            <a:r>
              <a:rPr lang="en-US"/>
              <a:t>MEHAK GVALANI</a:t>
            </a:r>
          </a:p>
        </p:txBody>
      </p:sp>
      <p:sp>
        <p:nvSpPr>
          <p:cNvPr id="6" name="Slide Number Placeholder 5">
            <a:extLst>
              <a:ext uri="{FF2B5EF4-FFF2-40B4-BE49-F238E27FC236}">
                <a16:creationId xmlns:a16="http://schemas.microsoft.com/office/drawing/2014/main" id="{3D868F5B-6083-926E-162A-9F5ECF288703}"/>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111616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7AA2-1DD8-2BD6-3F00-162D2C86CB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6EE93-48B0-F8F2-CE96-3D21A370F47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B5A7E7-BD13-5EAC-D81E-60925F7A82FA}"/>
              </a:ext>
            </a:extLst>
          </p:cNvPr>
          <p:cNvSpPr>
            <a:spLocks noGrp="1"/>
          </p:cNvSpPr>
          <p:nvPr>
            <p:ph type="dt" sz="half" idx="10"/>
          </p:nvPr>
        </p:nvSpPr>
        <p:spPr/>
        <p:txBody>
          <a:bodyPr/>
          <a:lstStyle/>
          <a:p>
            <a:fld id="{254D368E-ABAF-A34A-8152-B1F3E4913C53}" type="datetime1">
              <a:rPr lang="en-IN" smtClean="0"/>
              <a:t>10/06/24</a:t>
            </a:fld>
            <a:endParaRPr lang="en-US"/>
          </a:p>
        </p:txBody>
      </p:sp>
      <p:sp>
        <p:nvSpPr>
          <p:cNvPr id="5" name="Footer Placeholder 4">
            <a:extLst>
              <a:ext uri="{FF2B5EF4-FFF2-40B4-BE49-F238E27FC236}">
                <a16:creationId xmlns:a16="http://schemas.microsoft.com/office/drawing/2014/main" id="{C14C2AEA-BAE5-132F-CBBF-BEB2A7B3E4AF}"/>
              </a:ext>
            </a:extLst>
          </p:cNvPr>
          <p:cNvSpPr>
            <a:spLocks noGrp="1"/>
          </p:cNvSpPr>
          <p:nvPr>
            <p:ph type="ftr" sz="quarter" idx="11"/>
          </p:nvPr>
        </p:nvSpPr>
        <p:spPr/>
        <p:txBody>
          <a:bodyPr/>
          <a:lstStyle/>
          <a:p>
            <a:r>
              <a:rPr lang="en-US"/>
              <a:t>MEHAK GVALANI</a:t>
            </a:r>
          </a:p>
        </p:txBody>
      </p:sp>
      <p:sp>
        <p:nvSpPr>
          <p:cNvPr id="6" name="Slide Number Placeholder 5">
            <a:extLst>
              <a:ext uri="{FF2B5EF4-FFF2-40B4-BE49-F238E27FC236}">
                <a16:creationId xmlns:a16="http://schemas.microsoft.com/office/drawing/2014/main" id="{971E883F-73D1-81F7-785B-DE4696CF8693}"/>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2055894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D0A70-1E5D-A3C6-B9EF-D1969A60286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3EEA9EC-772C-B1AB-231E-A9C2989F06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1ECE7A3-09D4-A32F-1608-5E4B9B13F428}"/>
              </a:ext>
            </a:extLst>
          </p:cNvPr>
          <p:cNvSpPr>
            <a:spLocks noGrp="1"/>
          </p:cNvSpPr>
          <p:nvPr>
            <p:ph type="dt" sz="half" idx="10"/>
          </p:nvPr>
        </p:nvSpPr>
        <p:spPr/>
        <p:txBody>
          <a:bodyPr/>
          <a:lstStyle/>
          <a:p>
            <a:fld id="{6D490020-3BCD-154A-8A65-278DEAA39E70}" type="datetime1">
              <a:rPr lang="en-IN" smtClean="0"/>
              <a:t>10/06/24</a:t>
            </a:fld>
            <a:endParaRPr lang="en-US"/>
          </a:p>
        </p:txBody>
      </p:sp>
      <p:sp>
        <p:nvSpPr>
          <p:cNvPr id="5" name="Footer Placeholder 4">
            <a:extLst>
              <a:ext uri="{FF2B5EF4-FFF2-40B4-BE49-F238E27FC236}">
                <a16:creationId xmlns:a16="http://schemas.microsoft.com/office/drawing/2014/main" id="{604127BC-00D1-D6FD-AB65-CFED67D14C80}"/>
              </a:ext>
            </a:extLst>
          </p:cNvPr>
          <p:cNvSpPr>
            <a:spLocks noGrp="1"/>
          </p:cNvSpPr>
          <p:nvPr>
            <p:ph type="ftr" sz="quarter" idx="11"/>
          </p:nvPr>
        </p:nvSpPr>
        <p:spPr/>
        <p:txBody>
          <a:bodyPr/>
          <a:lstStyle/>
          <a:p>
            <a:r>
              <a:rPr lang="en-US"/>
              <a:t>MEHAK GVALANI</a:t>
            </a:r>
          </a:p>
        </p:txBody>
      </p:sp>
      <p:sp>
        <p:nvSpPr>
          <p:cNvPr id="6" name="Slide Number Placeholder 5">
            <a:extLst>
              <a:ext uri="{FF2B5EF4-FFF2-40B4-BE49-F238E27FC236}">
                <a16:creationId xmlns:a16="http://schemas.microsoft.com/office/drawing/2014/main" id="{7C44DC2E-48ED-2EBD-DE8F-E135D3B4A7E4}"/>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2206886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073D-3851-40E3-13EC-8003C122872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2256BF-D3C5-3E9A-A9B9-18F70BE3D86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9F41E44-B216-A793-BFC9-C17E63B7C3C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19F7072-7C5E-B36E-3664-DC5C2CDE2B64}"/>
              </a:ext>
            </a:extLst>
          </p:cNvPr>
          <p:cNvSpPr>
            <a:spLocks noGrp="1"/>
          </p:cNvSpPr>
          <p:nvPr>
            <p:ph type="dt" sz="half" idx="10"/>
          </p:nvPr>
        </p:nvSpPr>
        <p:spPr/>
        <p:txBody>
          <a:bodyPr/>
          <a:lstStyle/>
          <a:p>
            <a:fld id="{E8D83645-2741-DE4B-9B9C-277359F00F54}" type="datetime1">
              <a:rPr lang="en-IN" smtClean="0"/>
              <a:t>10/06/24</a:t>
            </a:fld>
            <a:endParaRPr lang="en-US"/>
          </a:p>
        </p:txBody>
      </p:sp>
      <p:sp>
        <p:nvSpPr>
          <p:cNvPr id="6" name="Footer Placeholder 5">
            <a:extLst>
              <a:ext uri="{FF2B5EF4-FFF2-40B4-BE49-F238E27FC236}">
                <a16:creationId xmlns:a16="http://schemas.microsoft.com/office/drawing/2014/main" id="{E8EB1EDA-3BFA-DDF8-7E49-C6EB45BCB0A0}"/>
              </a:ext>
            </a:extLst>
          </p:cNvPr>
          <p:cNvSpPr>
            <a:spLocks noGrp="1"/>
          </p:cNvSpPr>
          <p:nvPr>
            <p:ph type="ftr" sz="quarter" idx="11"/>
          </p:nvPr>
        </p:nvSpPr>
        <p:spPr/>
        <p:txBody>
          <a:bodyPr/>
          <a:lstStyle/>
          <a:p>
            <a:r>
              <a:rPr lang="en-US"/>
              <a:t>MEHAK GVALANI</a:t>
            </a:r>
          </a:p>
        </p:txBody>
      </p:sp>
      <p:sp>
        <p:nvSpPr>
          <p:cNvPr id="7" name="Slide Number Placeholder 6">
            <a:extLst>
              <a:ext uri="{FF2B5EF4-FFF2-40B4-BE49-F238E27FC236}">
                <a16:creationId xmlns:a16="http://schemas.microsoft.com/office/drawing/2014/main" id="{6CFFA28C-11C9-C266-6043-47C0B43AF819}"/>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226967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860C-BC5A-7576-317D-5AEB9A2877B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B4ED7D4-70E5-5DBD-43EF-74054A9CF4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DE58679-9602-DD96-2A46-174F4FA86FE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8A24A17-732A-A592-B3DE-7FD9A6F8E6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F50068C-B7C9-398D-0E68-A47A7B4629D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BCFBA9C-F798-A65F-0556-4DC9EBC5AB04}"/>
              </a:ext>
            </a:extLst>
          </p:cNvPr>
          <p:cNvSpPr>
            <a:spLocks noGrp="1"/>
          </p:cNvSpPr>
          <p:nvPr>
            <p:ph type="dt" sz="half" idx="10"/>
          </p:nvPr>
        </p:nvSpPr>
        <p:spPr/>
        <p:txBody>
          <a:bodyPr/>
          <a:lstStyle/>
          <a:p>
            <a:fld id="{80292088-03A9-F547-8B6F-B014FB882D39}" type="datetime1">
              <a:rPr lang="en-IN" smtClean="0"/>
              <a:t>10/06/24</a:t>
            </a:fld>
            <a:endParaRPr lang="en-US"/>
          </a:p>
        </p:txBody>
      </p:sp>
      <p:sp>
        <p:nvSpPr>
          <p:cNvPr id="8" name="Footer Placeholder 7">
            <a:extLst>
              <a:ext uri="{FF2B5EF4-FFF2-40B4-BE49-F238E27FC236}">
                <a16:creationId xmlns:a16="http://schemas.microsoft.com/office/drawing/2014/main" id="{ED53B5C8-A9EF-32D4-A9DB-FA2165F7CE92}"/>
              </a:ext>
            </a:extLst>
          </p:cNvPr>
          <p:cNvSpPr>
            <a:spLocks noGrp="1"/>
          </p:cNvSpPr>
          <p:nvPr>
            <p:ph type="ftr" sz="quarter" idx="11"/>
          </p:nvPr>
        </p:nvSpPr>
        <p:spPr/>
        <p:txBody>
          <a:bodyPr/>
          <a:lstStyle/>
          <a:p>
            <a:r>
              <a:rPr lang="en-US"/>
              <a:t>MEHAK GVALANI</a:t>
            </a:r>
          </a:p>
        </p:txBody>
      </p:sp>
      <p:sp>
        <p:nvSpPr>
          <p:cNvPr id="9" name="Slide Number Placeholder 8">
            <a:extLst>
              <a:ext uri="{FF2B5EF4-FFF2-40B4-BE49-F238E27FC236}">
                <a16:creationId xmlns:a16="http://schemas.microsoft.com/office/drawing/2014/main" id="{58E55C95-EDD5-191B-B7E3-517249C3119F}"/>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1431287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6708-AF8E-4127-C21E-1FC791C1DC7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6536637-F750-76EA-DBC3-C52DD5C48667}"/>
              </a:ext>
            </a:extLst>
          </p:cNvPr>
          <p:cNvSpPr>
            <a:spLocks noGrp="1"/>
          </p:cNvSpPr>
          <p:nvPr>
            <p:ph type="dt" sz="half" idx="10"/>
          </p:nvPr>
        </p:nvSpPr>
        <p:spPr/>
        <p:txBody>
          <a:bodyPr/>
          <a:lstStyle/>
          <a:p>
            <a:fld id="{441587A8-35C0-8D47-B03F-F06B5BF026E6}" type="datetime1">
              <a:rPr lang="en-IN" smtClean="0"/>
              <a:t>10/06/24</a:t>
            </a:fld>
            <a:endParaRPr lang="en-US"/>
          </a:p>
        </p:txBody>
      </p:sp>
      <p:sp>
        <p:nvSpPr>
          <p:cNvPr id="4" name="Footer Placeholder 3">
            <a:extLst>
              <a:ext uri="{FF2B5EF4-FFF2-40B4-BE49-F238E27FC236}">
                <a16:creationId xmlns:a16="http://schemas.microsoft.com/office/drawing/2014/main" id="{C17CF9FA-3B61-428E-9FED-996772679A37}"/>
              </a:ext>
            </a:extLst>
          </p:cNvPr>
          <p:cNvSpPr>
            <a:spLocks noGrp="1"/>
          </p:cNvSpPr>
          <p:nvPr>
            <p:ph type="ftr" sz="quarter" idx="11"/>
          </p:nvPr>
        </p:nvSpPr>
        <p:spPr/>
        <p:txBody>
          <a:bodyPr/>
          <a:lstStyle/>
          <a:p>
            <a:r>
              <a:rPr lang="en-US"/>
              <a:t>MEHAK GVALANI</a:t>
            </a:r>
          </a:p>
        </p:txBody>
      </p:sp>
      <p:sp>
        <p:nvSpPr>
          <p:cNvPr id="5" name="Slide Number Placeholder 4">
            <a:extLst>
              <a:ext uri="{FF2B5EF4-FFF2-40B4-BE49-F238E27FC236}">
                <a16:creationId xmlns:a16="http://schemas.microsoft.com/office/drawing/2014/main" id="{9FC01050-EAA1-A0F9-341B-F40B4C8B8B5B}"/>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3623134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016831-441E-FEE9-1B31-82F1923AFE59}"/>
              </a:ext>
            </a:extLst>
          </p:cNvPr>
          <p:cNvSpPr>
            <a:spLocks noGrp="1"/>
          </p:cNvSpPr>
          <p:nvPr>
            <p:ph type="dt" sz="half" idx="10"/>
          </p:nvPr>
        </p:nvSpPr>
        <p:spPr/>
        <p:txBody>
          <a:bodyPr/>
          <a:lstStyle/>
          <a:p>
            <a:fld id="{A9FC3BC7-2B9C-E644-80EC-8F5A4F69486B}" type="datetime1">
              <a:rPr lang="en-IN" smtClean="0"/>
              <a:t>10/06/24</a:t>
            </a:fld>
            <a:endParaRPr lang="en-US"/>
          </a:p>
        </p:txBody>
      </p:sp>
      <p:sp>
        <p:nvSpPr>
          <p:cNvPr id="3" name="Footer Placeholder 2">
            <a:extLst>
              <a:ext uri="{FF2B5EF4-FFF2-40B4-BE49-F238E27FC236}">
                <a16:creationId xmlns:a16="http://schemas.microsoft.com/office/drawing/2014/main" id="{05B44BDF-BB40-5348-794C-970AC0066B56}"/>
              </a:ext>
            </a:extLst>
          </p:cNvPr>
          <p:cNvSpPr>
            <a:spLocks noGrp="1"/>
          </p:cNvSpPr>
          <p:nvPr>
            <p:ph type="ftr" sz="quarter" idx="11"/>
          </p:nvPr>
        </p:nvSpPr>
        <p:spPr/>
        <p:txBody>
          <a:bodyPr/>
          <a:lstStyle/>
          <a:p>
            <a:r>
              <a:rPr lang="en-US"/>
              <a:t>MEHAK GVALANI</a:t>
            </a:r>
          </a:p>
        </p:txBody>
      </p:sp>
      <p:sp>
        <p:nvSpPr>
          <p:cNvPr id="4" name="Slide Number Placeholder 3">
            <a:extLst>
              <a:ext uri="{FF2B5EF4-FFF2-40B4-BE49-F238E27FC236}">
                <a16:creationId xmlns:a16="http://schemas.microsoft.com/office/drawing/2014/main" id="{A1717B9E-B17A-E5CF-A59B-DBA8018CB7B3}"/>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862010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14A25-FC34-EFCE-9D8A-222B6FF02A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1A60E1-F8AE-D446-7136-C591B7794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C809A83-E662-E060-3F28-5165BB828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EB998B2-7D41-4FED-B954-D14DFABC6425}"/>
              </a:ext>
            </a:extLst>
          </p:cNvPr>
          <p:cNvSpPr>
            <a:spLocks noGrp="1"/>
          </p:cNvSpPr>
          <p:nvPr>
            <p:ph type="dt" sz="half" idx="10"/>
          </p:nvPr>
        </p:nvSpPr>
        <p:spPr/>
        <p:txBody>
          <a:bodyPr/>
          <a:lstStyle/>
          <a:p>
            <a:fld id="{BBAE8D5D-E273-D945-B680-28B63CF9222F}" type="datetime1">
              <a:rPr lang="en-IN" smtClean="0"/>
              <a:t>10/06/24</a:t>
            </a:fld>
            <a:endParaRPr lang="en-US"/>
          </a:p>
        </p:txBody>
      </p:sp>
      <p:sp>
        <p:nvSpPr>
          <p:cNvPr id="6" name="Footer Placeholder 5">
            <a:extLst>
              <a:ext uri="{FF2B5EF4-FFF2-40B4-BE49-F238E27FC236}">
                <a16:creationId xmlns:a16="http://schemas.microsoft.com/office/drawing/2014/main" id="{EB1591A5-3B18-AEB5-A263-0A1A8BBAEBBA}"/>
              </a:ext>
            </a:extLst>
          </p:cNvPr>
          <p:cNvSpPr>
            <a:spLocks noGrp="1"/>
          </p:cNvSpPr>
          <p:nvPr>
            <p:ph type="ftr" sz="quarter" idx="11"/>
          </p:nvPr>
        </p:nvSpPr>
        <p:spPr/>
        <p:txBody>
          <a:bodyPr/>
          <a:lstStyle/>
          <a:p>
            <a:r>
              <a:rPr lang="en-US"/>
              <a:t>MEHAK GVALANI</a:t>
            </a:r>
          </a:p>
        </p:txBody>
      </p:sp>
      <p:sp>
        <p:nvSpPr>
          <p:cNvPr id="7" name="Slide Number Placeholder 6">
            <a:extLst>
              <a:ext uri="{FF2B5EF4-FFF2-40B4-BE49-F238E27FC236}">
                <a16:creationId xmlns:a16="http://schemas.microsoft.com/office/drawing/2014/main" id="{2AC409F5-47E7-9975-8C48-A6AD8E8EB023}"/>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110537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1FB7F-2D8E-2A92-1EFD-5474E37E6C3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C71AE79-F372-03C1-D9C5-DB0367C7CF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A37020-FAF8-B86A-1A75-156E7A5AB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286196-EFD2-B7C4-97F9-DF67D4A28938}"/>
              </a:ext>
            </a:extLst>
          </p:cNvPr>
          <p:cNvSpPr>
            <a:spLocks noGrp="1"/>
          </p:cNvSpPr>
          <p:nvPr>
            <p:ph type="dt" sz="half" idx="10"/>
          </p:nvPr>
        </p:nvSpPr>
        <p:spPr/>
        <p:txBody>
          <a:bodyPr/>
          <a:lstStyle/>
          <a:p>
            <a:fld id="{6D342E76-BE83-134A-B3D0-04B3B10F81FF}" type="datetime1">
              <a:rPr lang="en-IN" smtClean="0"/>
              <a:t>10/06/24</a:t>
            </a:fld>
            <a:endParaRPr lang="en-US"/>
          </a:p>
        </p:txBody>
      </p:sp>
      <p:sp>
        <p:nvSpPr>
          <p:cNvPr id="6" name="Footer Placeholder 5">
            <a:extLst>
              <a:ext uri="{FF2B5EF4-FFF2-40B4-BE49-F238E27FC236}">
                <a16:creationId xmlns:a16="http://schemas.microsoft.com/office/drawing/2014/main" id="{CF1D2756-2D62-796A-68A0-AC9A6A1844E9}"/>
              </a:ext>
            </a:extLst>
          </p:cNvPr>
          <p:cNvSpPr>
            <a:spLocks noGrp="1"/>
          </p:cNvSpPr>
          <p:nvPr>
            <p:ph type="ftr" sz="quarter" idx="11"/>
          </p:nvPr>
        </p:nvSpPr>
        <p:spPr/>
        <p:txBody>
          <a:bodyPr/>
          <a:lstStyle/>
          <a:p>
            <a:r>
              <a:rPr lang="en-US"/>
              <a:t>MEHAK GVALANI</a:t>
            </a:r>
          </a:p>
        </p:txBody>
      </p:sp>
      <p:sp>
        <p:nvSpPr>
          <p:cNvPr id="7" name="Slide Number Placeholder 6">
            <a:extLst>
              <a:ext uri="{FF2B5EF4-FFF2-40B4-BE49-F238E27FC236}">
                <a16:creationId xmlns:a16="http://schemas.microsoft.com/office/drawing/2014/main" id="{26CD22EE-C9C0-0D34-833E-35709E564175}"/>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216018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811BD-1309-F73E-8AA0-D66C1C184B8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32D934D-B701-3640-4AC3-9CD2E61E982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27F3FB-65D9-69F0-AF88-DCD3C8E06042}"/>
              </a:ext>
            </a:extLst>
          </p:cNvPr>
          <p:cNvSpPr>
            <a:spLocks noGrp="1"/>
          </p:cNvSpPr>
          <p:nvPr>
            <p:ph type="dt" sz="half" idx="10"/>
          </p:nvPr>
        </p:nvSpPr>
        <p:spPr/>
        <p:txBody>
          <a:bodyPr/>
          <a:lstStyle/>
          <a:p>
            <a:fld id="{E8B23A8A-A916-2F42-B860-B48FB28E684E}" type="datetime1">
              <a:rPr lang="en-IN" smtClean="0"/>
              <a:t>10/06/24</a:t>
            </a:fld>
            <a:endParaRPr lang="en-US"/>
          </a:p>
        </p:txBody>
      </p:sp>
      <p:sp>
        <p:nvSpPr>
          <p:cNvPr id="5" name="Footer Placeholder 4">
            <a:extLst>
              <a:ext uri="{FF2B5EF4-FFF2-40B4-BE49-F238E27FC236}">
                <a16:creationId xmlns:a16="http://schemas.microsoft.com/office/drawing/2014/main" id="{7E6289CF-2E9D-56B9-C2DC-779DCA211379}"/>
              </a:ext>
            </a:extLst>
          </p:cNvPr>
          <p:cNvSpPr>
            <a:spLocks noGrp="1"/>
          </p:cNvSpPr>
          <p:nvPr>
            <p:ph type="ftr" sz="quarter" idx="11"/>
          </p:nvPr>
        </p:nvSpPr>
        <p:spPr/>
        <p:txBody>
          <a:bodyPr/>
          <a:lstStyle/>
          <a:p>
            <a:r>
              <a:rPr lang="en-US"/>
              <a:t>MEHAK GVALANI</a:t>
            </a:r>
          </a:p>
        </p:txBody>
      </p:sp>
      <p:sp>
        <p:nvSpPr>
          <p:cNvPr id="6" name="Slide Number Placeholder 5">
            <a:extLst>
              <a:ext uri="{FF2B5EF4-FFF2-40B4-BE49-F238E27FC236}">
                <a16:creationId xmlns:a16="http://schemas.microsoft.com/office/drawing/2014/main" id="{CE34B422-DC72-CC92-3AC9-8402396172CD}"/>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2901479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ADCD68-18CE-660F-18BE-1B963A69B5D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E2F03EA-504A-1E52-1091-360B8B5BB7C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F27AFA-4169-73E6-AD0F-44AB48C73756}"/>
              </a:ext>
            </a:extLst>
          </p:cNvPr>
          <p:cNvSpPr>
            <a:spLocks noGrp="1"/>
          </p:cNvSpPr>
          <p:nvPr>
            <p:ph type="dt" sz="half" idx="10"/>
          </p:nvPr>
        </p:nvSpPr>
        <p:spPr/>
        <p:txBody>
          <a:bodyPr/>
          <a:lstStyle/>
          <a:p>
            <a:fld id="{6A160BB9-1D04-3248-874C-0A279FD0D8EF}" type="datetime1">
              <a:rPr lang="en-IN" smtClean="0"/>
              <a:t>10/06/24</a:t>
            </a:fld>
            <a:endParaRPr lang="en-US"/>
          </a:p>
        </p:txBody>
      </p:sp>
      <p:sp>
        <p:nvSpPr>
          <p:cNvPr id="5" name="Footer Placeholder 4">
            <a:extLst>
              <a:ext uri="{FF2B5EF4-FFF2-40B4-BE49-F238E27FC236}">
                <a16:creationId xmlns:a16="http://schemas.microsoft.com/office/drawing/2014/main" id="{976F71BA-5AE2-2F7F-6B02-A07EFB453192}"/>
              </a:ext>
            </a:extLst>
          </p:cNvPr>
          <p:cNvSpPr>
            <a:spLocks noGrp="1"/>
          </p:cNvSpPr>
          <p:nvPr>
            <p:ph type="ftr" sz="quarter" idx="11"/>
          </p:nvPr>
        </p:nvSpPr>
        <p:spPr/>
        <p:txBody>
          <a:bodyPr/>
          <a:lstStyle/>
          <a:p>
            <a:r>
              <a:rPr lang="en-US"/>
              <a:t>MEHAK GVALANI</a:t>
            </a:r>
          </a:p>
        </p:txBody>
      </p:sp>
      <p:sp>
        <p:nvSpPr>
          <p:cNvPr id="6" name="Slide Number Placeholder 5">
            <a:extLst>
              <a:ext uri="{FF2B5EF4-FFF2-40B4-BE49-F238E27FC236}">
                <a16:creationId xmlns:a16="http://schemas.microsoft.com/office/drawing/2014/main" id="{36C08339-4D61-C2C4-11BC-89DF1F650CFC}"/>
              </a:ext>
            </a:extLst>
          </p:cNvPr>
          <p:cNvSpPr>
            <a:spLocks noGrp="1"/>
          </p:cNvSpPr>
          <p:nvPr>
            <p:ph type="sldNum" sz="quarter" idx="12"/>
          </p:nvPr>
        </p:nvSpPr>
        <p:spPr/>
        <p:txBody>
          <a:bodyPr/>
          <a:lstStyle/>
          <a:p>
            <a:fld id="{546596C7-37C8-0644-A9A0-D2625720AA2F}" type="slidenum">
              <a:rPr lang="en-US" smtClean="0"/>
              <a:t>‹#›</a:t>
            </a:fld>
            <a:endParaRPr lang="en-US"/>
          </a:p>
        </p:txBody>
      </p:sp>
    </p:spTree>
    <p:extLst>
      <p:ext uri="{BB962C8B-B14F-4D97-AF65-F5344CB8AC3E}">
        <p14:creationId xmlns:p14="http://schemas.microsoft.com/office/powerpoint/2010/main" val="1009902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8771F1-B69F-6BE5-AC10-7FCE495215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8DCD150-85AF-093E-7568-8966BA3FF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0FF8F1-ED00-93F3-A18A-EBF6D3A291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BA0C4B-0720-5643-A167-E746FFF66D3F}" type="datetime1">
              <a:rPr lang="en-IN" smtClean="0"/>
              <a:t>10/06/24</a:t>
            </a:fld>
            <a:endParaRPr lang="en-US"/>
          </a:p>
        </p:txBody>
      </p:sp>
      <p:sp>
        <p:nvSpPr>
          <p:cNvPr id="5" name="Footer Placeholder 4">
            <a:extLst>
              <a:ext uri="{FF2B5EF4-FFF2-40B4-BE49-F238E27FC236}">
                <a16:creationId xmlns:a16="http://schemas.microsoft.com/office/drawing/2014/main" id="{3556F624-194F-937D-9305-CB24348ED0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MEHAK GVALANI</a:t>
            </a:r>
          </a:p>
        </p:txBody>
      </p:sp>
      <p:sp>
        <p:nvSpPr>
          <p:cNvPr id="6" name="Slide Number Placeholder 5">
            <a:extLst>
              <a:ext uri="{FF2B5EF4-FFF2-40B4-BE49-F238E27FC236}">
                <a16:creationId xmlns:a16="http://schemas.microsoft.com/office/drawing/2014/main" id="{3BD26221-2B8C-C54A-1A0B-25150BED2D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596C7-37C8-0644-A9A0-D2625720AA2F}" type="slidenum">
              <a:rPr lang="en-US" smtClean="0"/>
              <a:t>‹#›</a:t>
            </a:fld>
            <a:endParaRPr lang="en-US"/>
          </a:p>
        </p:txBody>
      </p:sp>
    </p:spTree>
    <p:extLst>
      <p:ext uri="{BB962C8B-B14F-4D97-AF65-F5344CB8AC3E}">
        <p14:creationId xmlns:p14="http://schemas.microsoft.com/office/powerpoint/2010/main" val="2565274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7CDAA-5C99-DE16-F9B1-3BB6CCC01C8D}"/>
              </a:ext>
            </a:extLst>
          </p:cNvPr>
          <p:cNvSpPr>
            <a:spLocks noGrp="1"/>
          </p:cNvSpPr>
          <p:nvPr>
            <p:ph type="ctrTitle"/>
          </p:nvPr>
        </p:nvSpPr>
        <p:spPr>
          <a:xfrm>
            <a:off x="6367461" y="728664"/>
            <a:ext cx="4984813" cy="3157080"/>
          </a:xfrm>
          <a:noFill/>
        </p:spPr>
        <p:txBody>
          <a:bodyPr>
            <a:normAutofit/>
          </a:bodyPr>
          <a:lstStyle/>
          <a:p>
            <a:pPr algn="l"/>
            <a:r>
              <a:rPr lang="en-US" sz="5200" dirty="0">
                <a:solidFill>
                  <a:srgbClr val="FF0000"/>
                </a:solidFill>
              </a:rPr>
              <a:t>A Work of Artifice</a:t>
            </a:r>
          </a:p>
        </p:txBody>
      </p:sp>
      <p:sp>
        <p:nvSpPr>
          <p:cNvPr id="3" name="Subtitle 2">
            <a:extLst>
              <a:ext uri="{FF2B5EF4-FFF2-40B4-BE49-F238E27FC236}">
                <a16:creationId xmlns:a16="http://schemas.microsoft.com/office/drawing/2014/main" id="{7ECF64E2-2CB9-21F3-BA48-E9101710F018}"/>
              </a:ext>
            </a:extLst>
          </p:cNvPr>
          <p:cNvSpPr>
            <a:spLocks noGrp="1"/>
          </p:cNvSpPr>
          <p:nvPr>
            <p:ph type="subTitle" idx="1"/>
          </p:nvPr>
        </p:nvSpPr>
        <p:spPr>
          <a:xfrm>
            <a:off x="6367461" y="4072045"/>
            <a:ext cx="4984813" cy="2057289"/>
          </a:xfrm>
          <a:noFill/>
        </p:spPr>
        <p:txBody>
          <a:bodyPr>
            <a:normAutofit/>
          </a:bodyPr>
          <a:lstStyle/>
          <a:p>
            <a:r>
              <a:rPr lang="en-US" sz="2800" dirty="0">
                <a:solidFill>
                  <a:srgbClr val="FF0000"/>
                </a:solidFill>
              </a:rPr>
              <a:t>By</a:t>
            </a:r>
          </a:p>
          <a:p>
            <a:r>
              <a:rPr lang="en-US" sz="2800" dirty="0">
                <a:solidFill>
                  <a:srgbClr val="FF0000"/>
                </a:solidFill>
              </a:rPr>
              <a:t>Marge Piercy</a:t>
            </a:r>
          </a:p>
        </p:txBody>
      </p:sp>
      <p:pic>
        <p:nvPicPr>
          <p:cNvPr id="1026" name="Picture 2" descr="Poetry Month – Marge Piercy's “A Work of Artifice” | This Weblog is Unique.  Just Like They All Are.">
            <a:extLst>
              <a:ext uri="{FF2B5EF4-FFF2-40B4-BE49-F238E27FC236}">
                <a16:creationId xmlns:a16="http://schemas.microsoft.com/office/drawing/2014/main" id="{B0D86341-65F7-C212-DC49-D5DAEE94B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8553"/>
          <a:stretch/>
        </p:blipFill>
        <p:spPr bwMode="auto">
          <a:xfrm>
            <a:off x="1" y="10"/>
            <a:ext cx="6005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086CF930-6CAE-2219-E016-F68F385E21A2}"/>
              </a:ext>
            </a:extLst>
          </p:cNvPr>
          <p:cNvSpPr>
            <a:spLocks noGrp="1"/>
          </p:cNvSpPr>
          <p:nvPr>
            <p:ph type="dt" sz="half" idx="10"/>
          </p:nvPr>
        </p:nvSpPr>
        <p:spPr/>
        <p:txBody>
          <a:bodyPr/>
          <a:lstStyle/>
          <a:p>
            <a:fld id="{A1FC27B5-0FBA-B245-9FA0-CA3AC0347835}" type="datetime1">
              <a:rPr lang="en-IN" smtClean="0"/>
              <a:t>10/06/24</a:t>
            </a:fld>
            <a:endParaRPr lang="en-US"/>
          </a:p>
        </p:txBody>
      </p:sp>
      <p:sp>
        <p:nvSpPr>
          <p:cNvPr id="5" name="Footer Placeholder 4">
            <a:extLst>
              <a:ext uri="{FF2B5EF4-FFF2-40B4-BE49-F238E27FC236}">
                <a16:creationId xmlns:a16="http://schemas.microsoft.com/office/drawing/2014/main" id="{4C0E50B9-13BA-A7B7-2AEF-775F4C18BD08}"/>
              </a:ext>
            </a:extLst>
          </p:cNvPr>
          <p:cNvSpPr>
            <a:spLocks noGrp="1"/>
          </p:cNvSpPr>
          <p:nvPr>
            <p:ph type="ftr" sz="quarter" idx="11"/>
          </p:nvPr>
        </p:nvSpPr>
        <p:spPr/>
        <p:txBody>
          <a:bodyPr/>
          <a:lstStyle/>
          <a:p>
            <a:pPr algn="r"/>
            <a:r>
              <a:rPr lang="en-US" sz="2000" dirty="0"/>
              <a:t>MEHAK GVALANI</a:t>
            </a:r>
          </a:p>
        </p:txBody>
      </p:sp>
    </p:spTree>
    <p:extLst>
      <p:ext uri="{BB962C8B-B14F-4D97-AF65-F5344CB8AC3E}">
        <p14:creationId xmlns:p14="http://schemas.microsoft.com/office/powerpoint/2010/main" val="4183659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1" name="Rectangle 3080">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49EE87-D766-3E1A-0B97-30CF383196B3}"/>
              </a:ext>
            </a:extLst>
          </p:cNvPr>
          <p:cNvSpPr>
            <a:spLocks noGrp="1"/>
          </p:cNvSpPr>
          <p:nvPr>
            <p:ph type="title"/>
          </p:nvPr>
        </p:nvSpPr>
        <p:spPr>
          <a:xfrm>
            <a:off x="896150" y="250031"/>
            <a:ext cx="5120561" cy="1325563"/>
          </a:xfrm>
        </p:spPr>
        <p:txBody>
          <a:bodyPr>
            <a:normAutofit/>
          </a:bodyPr>
          <a:lstStyle/>
          <a:p>
            <a:r>
              <a:rPr lang="en-US" sz="3700" dirty="0">
                <a:solidFill>
                  <a:srgbClr val="FF0000"/>
                </a:solidFill>
              </a:rPr>
              <a:t>Theme of the poem and use of allegory (symbol)</a:t>
            </a:r>
          </a:p>
        </p:txBody>
      </p:sp>
      <p:sp>
        <p:nvSpPr>
          <p:cNvPr id="3" name="Content Placeholder 2">
            <a:extLst>
              <a:ext uri="{FF2B5EF4-FFF2-40B4-BE49-F238E27FC236}">
                <a16:creationId xmlns:a16="http://schemas.microsoft.com/office/drawing/2014/main" id="{6F8494B7-F7B2-2D3C-C3B0-42AD2EAD65B2}"/>
              </a:ext>
            </a:extLst>
          </p:cNvPr>
          <p:cNvSpPr>
            <a:spLocks noGrp="1"/>
          </p:cNvSpPr>
          <p:nvPr>
            <p:ph idx="1"/>
          </p:nvPr>
        </p:nvSpPr>
        <p:spPr>
          <a:xfrm>
            <a:off x="487680" y="1825625"/>
            <a:ext cx="5937503" cy="4245992"/>
          </a:xfrm>
        </p:spPr>
        <p:txBody>
          <a:bodyPr>
            <a:normAutofit/>
          </a:bodyPr>
          <a:lstStyle/>
          <a:p>
            <a:r>
              <a:rPr lang="en-US" sz="2600" dirty="0"/>
              <a:t>Theme deals with social limitations of a woman and the oppression of women in a patriarchal society.</a:t>
            </a:r>
          </a:p>
          <a:p>
            <a:r>
              <a:rPr lang="en-US" sz="2600" dirty="0"/>
              <a:t>The poet uses the bonsai tree as a symbol or allegory of women. Just as a bonsai tree is not allowed to grow, so also society and ancient customs dwarf the growth of women.</a:t>
            </a:r>
          </a:p>
          <a:p>
            <a:r>
              <a:rPr lang="en-US" sz="2600" dirty="0"/>
              <a:t>Throughout the poem the bonsai tree is an extended metaphor for a women.</a:t>
            </a:r>
          </a:p>
          <a:p>
            <a:pPr marL="0" indent="0">
              <a:buNone/>
            </a:pPr>
            <a:endParaRPr lang="en-US" sz="2600" dirty="0"/>
          </a:p>
        </p:txBody>
      </p:sp>
      <p:sp>
        <p:nvSpPr>
          <p:cNvPr id="3092" name="Oval 308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076" name="Picture 4" descr="Deterrent to repression on women">
            <a:extLst>
              <a:ext uri="{FF2B5EF4-FFF2-40B4-BE49-F238E27FC236}">
                <a16:creationId xmlns:a16="http://schemas.microsoft.com/office/drawing/2014/main" id="{C804EB01-6A4E-D53B-E290-A138ED7826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074" r="9796" b="1"/>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3093" name="Arc 3084">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3074" name="Picture 2" descr="Myths Surrounding Bonsai Plants &amp; Their Gardening That Needs to Be Busted">
            <a:extLst>
              <a:ext uri="{FF2B5EF4-FFF2-40B4-BE49-F238E27FC236}">
                <a16:creationId xmlns:a16="http://schemas.microsoft.com/office/drawing/2014/main" id="{88BCB48E-C5C0-50CD-65D5-2A7B7705E1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121" r="14876"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F384DA11-B06B-E009-9550-2C548F8833E7}"/>
              </a:ext>
            </a:extLst>
          </p:cNvPr>
          <p:cNvSpPr>
            <a:spLocks noGrp="1"/>
          </p:cNvSpPr>
          <p:nvPr>
            <p:ph type="dt" sz="half" idx="10"/>
          </p:nvPr>
        </p:nvSpPr>
        <p:spPr/>
        <p:txBody>
          <a:bodyPr/>
          <a:lstStyle/>
          <a:p>
            <a:fld id="{892AAE57-4723-6347-8796-2D55AE937D52}" type="datetime1">
              <a:rPr lang="en-IN" smtClean="0"/>
              <a:t>10/06/24</a:t>
            </a:fld>
            <a:endParaRPr lang="en-US"/>
          </a:p>
        </p:txBody>
      </p:sp>
      <p:sp>
        <p:nvSpPr>
          <p:cNvPr id="5" name="Footer Placeholder 4">
            <a:extLst>
              <a:ext uri="{FF2B5EF4-FFF2-40B4-BE49-F238E27FC236}">
                <a16:creationId xmlns:a16="http://schemas.microsoft.com/office/drawing/2014/main" id="{276D6E8E-446A-9F19-BC27-8C4DCD9F08DF}"/>
              </a:ext>
            </a:extLst>
          </p:cNvPr>
          <p:cNvSpPr>
            <a:spLocks noGrp="1"/>
          </p:cNvSpPr>
          <p:nvPr>
            <p:ph type="ftr" sz="quarter" idx="11"/>
          </p:nvPr>
        </p:nvSpPr>
        <p:spPr/>
        <p:txBody>
          <a:bodyPr/>
          <a:lstStyle/>
          <a:p>
            <a:r>
              <a:rPr lang="en-US" sz="2000" dirty="0"/>
              <a:t>MEHAK GVALANI</a:t>
            </a:r>
          </a:p>
        </p:txBody>
      </p:sp>
    </p:spTree>
    <p:extLst>
      <p:ext uri="{BB962C8B-B14F-4D97-AF65-F5344CB8AC3E}">
        <p14:creationId xmlns:p14="http://schemas.microsoft.com/office/powerpoint/2010/main" val="3794669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descr="A Few Words on Free Verse Educational Resources K12 Learning, Writing,  English / Language Arts Lesson Plans, Activities, Experiments, Homeschool  Help">
            <a:extLst>
              <a:ext uri="{FF2B5EF4-FFF2-40B4-BE49-F238E27FC236}">
                <a16:creationId xmlns:a16="http://schemas.microsoft.com/office/drawing/2014/main" id="{E03DC9A6-EDFA-33A6-C33E-64183DB8EA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69760" y="1036320"/>
            <a:ext cx="5122239" cy="5821681"/>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a:noFill/>
          <a:extLst>
            <a:ext uri="{909E8E84-426E-40DD-AFC4-6F175D3DCCD1}">
              <a14:hiddenFill xmlns:a14="http://schemas.microsoft.com/office/drawing/2010/main">
                <a:solidFill>
                  <a:srgbClr val="FFFFFF"/>
                </a:solidFill>
              </a14:hiddenFill>
            </a:ext>
          </a:extLst>
        </p:spPr>
      </p:pic>
      <p:sp>
        <p:nvSpPr>
          <p:cNvPr id="6153" name="Arc 6152">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BAA871-DB9C-C83F-BE1C-221AAB8DFAF2}"/>
              </a:ext>
            </a:extLst>
          </p:cNvPr>
          <p:cNvSpPr>
            <a:spLocks noGrp="1"/>
          </p:cNvSpPr>
          <p:nvPr>
            <p:ph type="title"/>
          </p:nvPr>
        </p:nvSpPr>
        <p:spPr>
          <a:xfrm>
            <a:off x="838200" y="365125"/>
            <a:ext cx="10515599" cy="1325563"/>
          </a:xfrm>
        </p:spPr>
        <p:txBody>
          <a:bodyPr>
            <a:normAutofit/>
          </a:bodyPr>
          <a:lstStyle/>
          <a:p>
            <a:r>
              <a:rPr lang="en-US" dirty="0">
                <a:solidFill>
                  <a:srgbClr val="FF0000"/>
                </a:solidFill>
              </a:rPr>
              <a:t>Form and tone of the poem…..</a:t>
            </a:r>
          </a:p>
        </p:txBody>
      </p:sp>
      <p:sp>
        <p:nvSpPr>
          <p:cNvPr id="3" name="Content Placeholder 2">
            <a:extLst>
              <a:ext uri="{FF2B5EF4-FFF2-40B4-BE49-F238E27FC236}">
                <a16:creationId xmlns:a16="http://schemas.microsoft.com/office/drawing/2014/main" id="{81CA4667-3C73-E35A-3E2B-E76142063372}"/>
              </a:ext>
            </a:extLst>
          </p:cNvPr>
          <p:cNvSpPr>
            <a:spLocks noGrp="1"/>
          </p:cNvSpPr>
          <p:nvPr>
            <p:ph idx="1"/>
          </p:nvPr>
        </p:nvSpPr>
        <p:spPr>
          <a:xfrm>
            <a:off x="838200" y="1825625"/>
            <a:ext cx="5393361" cy="4351338"/>
          </a:xfrm>
        </p:spPr>
        <p:txBody>
          <a:bodyPr>
            <a:normAutofit/>
          </a:bodyPr>
          <a:lstStyle/>
          <a:p>
            <a:r>
              <a:rPr lang="en-US" dirty="0"/>
              <a:t>The poem is written in free verse i.e. it has no consistent rhyme, stanza or musical form.</a:t>
            </a:r>
          </a:p>
          <a:p>
            <a:r>
              <a:rPr lang="en-US" dirty="0"/>
              <a:t>24 - line poem</a:t>
            </a:r>
          </a:p>
          <a:p>
            <a:r>
              <a:rPr lang="en-US" dirty="0"/>
              <a:t>The lines run onto each other with short sentences to convey the urgency of the message</a:t>
            </a:r>
          </a:p>
          <a:p>
            <a:r>
              <a:rPr lang="en-US" dirty="0">
                <a:solidFill>
                  <a:srgbClr val="C00000"/>
                </a:solidFill>
              </a:rPr>
              <a:t>Uses a sarcastic tone to show the contrast between the natural and the tamed</a:t>
            </a:r>
          </a:p>
          <a:p>
            <a:pPr marL="0" indent="0">
              <a:buNone/>
            </a:pPr>
            <a:endParaRPr lang="en-US" dirty="0"/>
          </a:p>
          <a:p>
            <a:endParaRPr lang="en-US" dirty="0"/>
          </a:p>
        </p:txBody>
      </p:sp>
      <p:sp>
        <p:nvSpPr>
          <p:cNvPr id="6155" name="Oval 6154">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E475271C-C4D5-45AF-7A10-53E030D6F2BF}"/>
              </a:ext>
            </a:extLst>
          </p:cNvPr>
          <p:cNvSpPr>
            <a:spLocks noGrp="1"/>
          </p:cNvSpPr>
          <p:nvPr>
            <p:ph type="dt" sz="half" idx="10"/>
          </p:nvPr>
        </p:nvSpPr>
        <p:spPr/>
        <p:txBody>
          <a:bodyPr/>
          <a:lstStyle/>
          <a:p>
            <a:fld id="{B5D4A266-1A56-D247-8A1B-21EA9E0C7B0B}" type="datetime1">
              <a:rPr lang="en-IN" smtClean="0"/>
              <a:t>10/06/24</a:t>
            </a:fld>
            <a:endParaRPr lang="en-US"/>
          </a:p>
        </p:txBody>
      </p:sp>
      <p:sp>
        <p:nvSpPr>
          <p:cNvPr id="5" name="Footer Placeholder 4">
            <a:extLst>
              <a:ext uri="{FF2B5EF4-FFF2-40B4-BE49-F238E27FC236}">
                <a16:creationId xmlns:a16="http://schemas.microsoft.com/office/drawing/2014/main" id="{4AC8593B-6CD7-3ADF-CBF7-94CA872E2EB5}"/>
              </a:ext>
            </a:extLst>
          </p:cNvPr>
          <p:cNvSpPr>
            <a:spLocks noGrp="1"/>
          </p:cNvSpPr>
          <p:nvPr>
            <p:ph type="ftr" sz="quarter" idx="11"/>
          </p:nvPr>
        </p:nvSpPr>
        <p:spPr/>
        <p:txBody>
          <a:bodyPr/>
          <a:lstStyle/>
          <a:p>
            <a:r>
              <a:rPr lang="en-US" sz="1800" dirty="0"/>
              <a:t>MEHAK GVALANI</a:t>
            </a:r>
          </a:p>
        </p:txBody>
      </p:sp>
    </p:spTree>
    <p:extLst>
      <p:ext uri="{BB962C8B-B14F-4D97-AF65-F5344CB8AC3E}">
        <p14:creationId xmlns:p14="http://schemas.microsoft.com/office/powerpoint/2010/main" val="2794514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7E03E-FC45-51F4-4DC0-0A8A4F431478}"/>
              </a:ext>
            </a:extLst>
          </p:cNvPr>
          <p:cNvSpPr>
            <a:spLocks noGrp="1"/>
          </p:cNvSpPr>
          <p:nvPr>
            <p:ph type="title"/>
          </p:nvPr>
        </p:nvSpPr>
        <p:spPr>
          <a:xfrm>
            <a:off x="838200" y="365125"/>
            <a:ext cx="7302500" cy="720725"/>
          </a:xfrm>
        </p:spPr>
        <p:txBody>
          <a:bodyPr/>
          <a:lstStyle/>
          <a:p>
            <a:r>
              <a:rPr lang="en-US" dirty="0">
                <a:solidFill>
                  <a:srgbClr val="FF0000"/>
                </a:solidFill>
              </a:rPr>
              <a:t>Title: A Work of Artifice</a:t>
            </a:r>
          </a:p>
        </p:txBody>
      </p:sp>
      <p:sp>
        <p:nvSpPr>
          <p:cNvPr id="3" name="Content Placeholder 2">
            <a:extLst>
              <a:ext uri="{FF2B5EF4-FFF2-40B4-BE49-F238E27FC236}">
                <a16:creationId xmlns:a16="http://schemas.microsoft.com/office/drawing/2014/main" id="{1FFEC7B3-B9F8-6492-95D4-14768E04AE48}"/>
              </a:ext>
            </a:extLst>
          </p:cNvPr>
          <p:cNvSpPr>
            <a:spLocks noGrp="1"/>
          </p:cNvSpPr>
          <p:nvPr>
            <p:ph idx="1"/>
          </p:nvPr>
        </p:nvSpPr>
        <p:spPr>
          <a:xfrm>
            <a:off x="400049" y="1085850"/>
            <a:ext cx="7622287" cy="5772150"/>
          </a:xfrm>
        </p:spPr>
        <p:txBody>
          <a:bodyPr>
            <a:normAutofit/>
          </a:bodyPr>
          <a:lstStyle/>
          <a:p>
            <a:pPr>
              <a:lnSpc>
                <a:spcPct val="100000"/>
              </a:lnSpc>
            </a:pPr>
            <a:r>
              <a:rPr lang="en-US" dirty="0"/>
              <a:t>Artifice means an act of clever and deliberate deception</a:t>
            </a:r>
          </a:p>
          <a:p>
            <a:pPr>
              <a:lnSpc>
                <a:spcPct val="110000"/>
              </a:lnSpc>
            </a:pPr>
            <a:r>
              <a:rPr lang="en-US" dirty="0"/>
              <a:t>Generally, a bonsai tree is looked upon as an art or craft of skill associated with creativity. Here the poet makes it appear as if the gardener has tricked the tree into  stunting its growth to fit into a pot and decorate a living room. </a:t>
            </a:r>
            <a:r>
              <a:rPr lang="en-US" dirty="0">
                <a:solidFill>
                  <a:srgbClr val="C00000"/>
                </a:solidFill>
              </a:rPr>
              <a:t>Women too, like the bonsai are made to fit social norms with their growth being repressed deceptively.</a:t>
            </a:r>
          </a:p>
          <a:p>
            <a:r>
              <a:rPr lang="en-US" sz="2400" i="1" dirty="0">
                <a:solidFill>
                  <a:srgbClr val="0070C0"/>
                </a:solidFill>
              </a:rPr>
              <a:t>The poet too deceives the reader into thinking at first that the poem is about a bonsai tree – till she reveals the real theme of the poem.</a:t>
            </a:r>
          </a:p>
        </p:txBody>
      </p:sp>
      <p:pic>
        <p:nvPicPr>
          <p:cNvPr id="5122" name="Picture 2" descr="OPINION: Women are oppressed by anti-abortion legislation | Opinion |  redandblack.com">
            <a:extLst>
              <a:ext uri="{FF2B5EF4-FFF2-40B4-BE49-F238E27FC236}">
                <a16:creationId xmlns:a16="http://schemas.microsoft.com/office/drawing/2014/main" id="{A000488C-6941-34F9-DA87-757EB5183C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7850" y="3551239"/>
            <a:ext cx="3937000" cy="31591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uy Artificial 3 Head Bonsai Tree with Pink Leaves with Pot by Foliyaj  Online - Artificial Plants - Artificial Plants - Home Decor - Pepperfry  Product">
            <a:extLst>
              <a:ext uri="{FF2B5EF4-FFF2-40B4-BE49-F238E27FC236}">
                <a16:creationId xmlns:a16="http://schemas.microsoft.com/office/drawing/2014/main" id="{FF397BB0-D055-C258-C9E4-61050BA455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0700" y="0"/>
            <a:ext cx="4051300" cy="3306762"/>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A9AA6A0B-11BC-2AA8-8444-E64B4520543C}"/>
              </a:ext>
            </a:extLst>
          </p:cNvPr>
          <p:cNvSpPr>
            <a:spLocks noGrp="1"/>
          </p:cNvSpPr>
          <p:nvPr>
            <p:ph type="dt" sz="half" idx="10"/>
          </p:nvPr>
        </p:nvSpPr>
        <p:spPr/>
        <p:txBody>
          <a:bodyPr/>
          <a:lstStyle/>
          <a:p>
            <a:fld id="{016169A1-B91A-F147-AADE-FD5D48575311}" type="datetime1">
              <a:rPr lang="en-IN" smtClean="0"/>
              <a:t>10/06/24</a:t>
            </a:fld>
            <a:endParaRPr lang="en-US"/>
          </a:p>
        </p:txBody>
      </p:sp>
      <p:sp>
        <p:nvSpPr>
          <p:cNvPr id="5" name="Footer Placeholder 4">
            <a:extLst>
              <a:ext uri="{FF2B5EF4-FFF2-40B4-BE49-F238E27FC236}">
                <a16:creationId xmlns:a16="http://schemas.microsoft.com/office/drawing/2014/main" id="{B65792CE-622E-4FFC-D945-0D431B6ECD9D}"/>
              </a:ext>
            </a:extLst>
          </p:cNvPr>
          <p:cNvSpPr>
            <a:spLocks noGrp="1"/>
          </p:cNvSpPr>
          <p:nvPr>
            <p:ph type="ftr" sz="quarter" idx="11"/>
          </p:nvPr>
        </p:nvSpPr>
        <p:spPr/>
        <p:txBody>
          <a:bodyPr/>
          <a:lstStyle/>
          <a:p>
            <a:r>
              <a:rPr lang="en-US" sz="2000" dirty="0"/>
              <a:t>MEHAK GVALANI</a:t>
            </a:r>
          </a:p>
        </p:txBody>
      </p:sp>
    </p:spTree>
    <p:extLst>
      <p:ext uri="{BB962C8B-B14F-4D97-AF65-F5344CB8AC3E}">
        <p14:creationId xmlns:p14="http://schemas.microsoft.com/office/powerpoint/2010/main" val="413268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0" name="Rectangle 2069">
            <a:extLst>
              <a:ext uri="{FF2B5EF4-FFF2-40B4-BE49-F238E27FC236}">
                <a16:creationId xmlns:a16="http://schemas.microsoft.com/office/drawing/2014/main" id="{5EBC18B6-E5C3-4AD1-97A4-E6A3477A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7FC4E7-CFD6-6ABB-2B8C-729F0C250098}"/>
              </a:ext>
            </a:extLst>
          </p:cNvPr>
          <p:cNvSpPr>
            <a:spLocks noGrp="1"/>
          </p:cNvSpPr>
          <p:nvPr>
            <p:ph type="title"/>
          </p:nvPr>
        </p:nvSpPr>
        <p:spPr>
          <a:xfrm>
            <a:off x="612648" y="214313"/>
            <a:ext cx="6272784" cy="1149287"/>
          </a:xfrm>
        </p:spPr>
        <p:txBody>
          <a:bodyPr anchor="b">
            <a:normAutofit/>
          </a:bodyPr>
          <a:lstStyle/>
          <a:p>
            <a:r>
              <a:rPr lang="en-US" sz="5200" dirty="0">
                <a:solidFill>
                  <a:srgbClr val="FF0000"/>
                </a:solidFill>
              </a:rPr>
              <a:t>The poem…..</a:t>
            </a:r>
          </a:p>
        </p:txBody>
      </p:sp>
      <p:sp>
        <p:nvSpPr>
          <p:cNvPr id="2072" name="Rectangle 2071">
            <a:extLst>
              <a:ext uri="{FF2B5EF4-FFF2-40B4-BE49-F238E27FC236}">
                <a16:creationId xmlns:a16="http://schemas.microsoft.com/office/drawing/2014/main" id="{136A4AB6-B72B-4CC6-ADCF-BE807B6C3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2" name="Picture 4" descr="What Happens When A Tree Is Struck By Lightning? » Science ABC">
            <a:extLst>
              <a:ext uri="{FF2B5EF4-FFF2-40B4-BE49-F238E27FC236}">
                <a16:creationId xmlns:a16="http://schemas.microsoft.com/office/drawing/2014/main" id="{1995FF03-1B00-75AD-69E3-88E14575B8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327" r="2" b="12995"/>
          <a:stretch/>
        </p:blipFill>
        <p:spPr bwMode="auto">
          <a:xfrm>
            <a:off x="7684008" y="2187109"/>
            <a:ext cx="4507992" cy="2240280"/>
          </a:xfrm>
          <a:prstGeom prst="rect">
            <a:avLst/>
          </a:prstGeom>
          <a:noFill/>
          <a:extLst>
            <a:ext uri="{909E8E84-426E-40DD-AFC4-6F175D3DCCD1}">
              <a14:hiddenFill xmlns:a14="http://schemas.microsoft.com/office/drawing/2010/main">
                <a:solidFill>
                  <a:srgbClr val="FFFFFF"/>
                </a:solidFill>
              </a14:hiddenFill>
            </a:ext>
          </a:extLst>
        </p:spPr>
      </p:pic>
      <p:sp>
        <p:nvSpPr>
          <p:cNvPr id="2074" name="Rectangle 2073">
            <a:extLst>
              <a:ext uri="{FF2B5EF4-FFF2-40B4-BE49-F238E27FC236}">
                <a16:creationId xmlns:a16="http://schemas.microsoft.com/office/drawing/2014/main" id="{B35D540D-9486-4236-952A-F72DC52D7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BCBE861-265B-94D2-6024-A665EADA5504}"/>
              </a:ext>
            </a:extLst>
          </p:cNvPr>
          <p:cNvSpPr>
            <a:spLocks noGrp="1"/>
          </p:cNvSpPr>
          <p:nvPr>
            <p:ph idx="1"/>
          </p:nvPr>
        </p:nvSpPr>
        <p:spPr>
          <a:xfrm>
            <a:off x="612648" y="1463040"/>
            <a:ext cx="6272784" cy="4718304"/>
          </a:xfrm>
        </p:spPr>
        <p:txBody>
          <a:bodyPr>
            <a:normAutofit/>
          </a:bodyPr>
          <a:lstStyle/>
          <a:p>
            <a:r>
              <a:rPr lang="en-US" sz="3200" dirty="0"/>
              <a:t>The bonsai tree in an attractive pot could have grown wildly by the mountain side</a:t>
            </a:r>
          </a:p>
          <a:p>
            <a:r>
              <a:rPr lang="en-US" sz="3200" dirty="0"/>
              <a:t>Lightning could have rivetted the tree during storm</a:t>
            </a:r>
          </a:p>
          <a:p>
            <a:r>
              <a:rPr lang="en-US" sz="3200" dirty="0"/>
              <a:t>The tree then would have fought nature to survive on its own</a:t>
            </a:r>
          </a:p>
        </p:txBody>
      </p:sp>
      <p:pic>
        <p:nvPicPr>
          <p:cNvPr id="2050" name="Picture 2" descr="The theme of Freedom in &quot;The Panther,&quot; &quot;A Work of Artifice,&quot; and &quot;Caged  Bird&quot; through the Metaphors of Nature – Typelish">
            <a:extLst>
              <a:ext uri="{FF2B5EF4-FFF2-40B4-BE49-F238E27FC236}">
                <a16:creationId xmlns:a16="http://schemas.microsoft.com/office/drawing/2014/main" id="{B04ADC41-0D9E-4530-F33D-CC0FF1A61C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82" r="2" b="24714"/>
          <a:stretch/>
        </p:blipFill>
        <p:spPr bwMode="auto">
          <a:xfrm>
            <a:off x="7684008" y="0"/>
            <a:ext cx="4507992" cy="22402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Oak tree struck by lightning © David P Howard :: Geograph Britain and  Ireland">
            <a:extLst>
              <a:ext uri="{FF2B5EF4-FFF2-40B4-BE49-F238E27FC236}">
                <a16:creationId xmlns:a16="http://schemas.microsoft.com/office/drawing/2014/main" id="{35EFBBE4-9A15-12FC-E998-1B00CF9B53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085" r="2" b="15237"/>
          <a:stretch/>
        </p:blipFill>
        <p:spPr bwMode="auto">
          <a:xfrm>
            <a:off x="7684008" y="4617720"/>
            <a:ext cx="4507992" cy="224028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16568948-D386-1D8F-2578-E99DFC587A93}"/>
              </a:ext>
            </a:extLst>
          </p:cNvPr>
          <p:cNvSpPr>
            <a:spLocks noGrp="1"/>
          </p:cNvSpPr>
          <p:nvPr>
            <p:ph type="dt" sz="half" idx="10"/>
          </p:nvPr>
        </p:nvSpPr>
        <p:spPr/>
        <p:txBody>
          <a:bodyPr/>
          <a:lstStyle/>
          <a:p>
            <a:fld id="{D55B353C-7597-A044-A795-84FE3A007265}" type="datetime1">
              <a:rPr lang="en-IN" smtClean="0"/>
              <a:t>10/06/24</a:t>
            </a:fld>
            <a:endParaRPr lang="en-US"/>
          </a:p>
        </p:txBody>
      </p:sp>
      <p:sp>
        <p:nvSpPr>
          <p:cNvPr id="5" name="Footer Placeholder 4">
            <a:extLst>
              <a:ext uri="{FF2B5EF4-FFF2-40B4-BE49-F238E27FC236}">
                <a16:creationId xmlns:a16="http://schemas.microsoft.com/office/drawing/2014/main" id="{F0E66A77-D7A5-53EC-888B-7910CDE99763}"/>
              </a:ext>
            </a:extLst>
          </p:cNvPr>
          <p:cNvSpPr>
            <a:spLocks noGrp="1"/>
          </p:cNvSpPr>
          <p:nvPr>
            <p:ph type="ftr" sz="quarter" idx="11"/>
          </p:nvPr>
        </p:nvSpPr>
        <p:spPr/>
        <p:txBody>
          <a:bodyPr/>
          <a:lstStyle/>
          <a:p>
            <a:r>
              <a:rPr lang="en-US"/>
              <a:t>MEHAK GVALANI</a:t>
            </a:r>
          </a:p>
        </p:txBody>
      </p:sp>
    </p:spTree>
    <p:extLst>
      <p:ext uri="{BB962C8B-B14F-4D97-AF65-F5344CB8AC3E}">
        <p14:creationId xmlns:p14="http://schemas.microsoft.com/office/powerpoint/2010/main" val="198060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BC79A-68B5-0ACA-FE7B-FA1CE1544B35}"/>
              </a:ext>
            </a:extLst>
          </p:cNvPr>
          <p:cNvSpPr>
            <a:spLocks noGrp="1"/>
          </p:cNvSpPr>
          <p:nvPr>
            <p:ph type="title"/>
          </p:nvPr>
        </p:nvSpPr>
        <p:spPr>
          <a:xfrm>
            <a:off x="572493" y="238539"/>
            <a:ext cx="11018520" cy="1434415"/>
          </a:xfrm>
        </p:spPr>
        <p:txBody>
          <a:bodyPr anchor="b">
            <a:normAutofit/>
          </a:bodyPr>
          <a:lstStyle/>
          <a:p>
            <a:r>
              <a:rPr lang="en-US" sz="5400" dirty="0">
                <a:solidFill>
                  <a:srgbClr val="FF0000"/>
                </a:solidFill>
              </a:rPr>
              <a:t>The gardener’s work</a:t>
            </a:r>
          </a:p>
        </p:txBody>
      </p:sp>
      <p:sp>
        <p:nvSpPr>
          <p:cNvPr id="4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1D4D030-57C2-0F30-C831-A0D32B53850F}"/>
              </a:ext>
            </a:extLst>
          </p:cNvPr>
          <p:cNvSpPr>
            <a:spLocks noGrp="1"/>
          </p:cNvSpPr>
          <p:nvPr>
            <p:ph idx="1"/>
          </p:nvPr>
        </p:nvSpPr>
        <p:spPr>
          <a:xfrm>
            <a:off x="572493" y="1744998"/>
            <a:ext cx="6713552" cy="4445490"/>
          </a:xfrm>
        </p:spPr>
        <p:txBody>
          <a:bodyPr anchor="t">
            <a:normAutofit/>
          </a:bodyPr>
          <a:lstStyle/>
          <a:p>
            <a:r>
              <a:rPr lang="en-US" dirty="0">
                <a:solidFill>
                  <a:srgbClr val="C00000"/>
                </a:solidFill>
              </a:rPr>
              <a:t>But:</a:t>
            </a:r>
            <a:r>
              <a:rPr lang="en-US" dirty="0"/>
              <a:t> shows the contrasting fate of the tree….</a:t>
            </a:r>
          </a:p>
          <a:p>
            <a:endParaRPr lang="en-US" dirty="0"/>
          </a:p>
          <a:p>
            <a:r>
              <a:rPr lang="en-US" dirty="0"/>
              <a:t>Juxtaposing image of a tiny ornamental tree in a pot secure in a domestic space</a:t>
            </a:r>
          </a:p>
          <a:p>
            <a:r>
              <a:rPr lang="en-US" dirty="0"/>
              <a:t>The gardener cut it “carefully” to keep it to the desired height of nine inches</a:t>
            </a:r>
          </a:p>
          <a:p>
            <a:r>
              <a:rPr lang="en-US" dirty="0"/>
              <a:t>Reducing the branches everyday and singing to it..</a:t>
            </a:r>
          </a:p>
          <a:p>
            <a:endParaRPr lang="en-US" sz="2200" dirty="0"/>
          </a:p>
        </p:txBody>
      </p:sp>
      <p:pic>
        <p:nvPicPr>
          <p:cNvPr id="4098" name="Picture 2" descr="CANBERRA - MAR 01 2019:Male gardener trimming bonsai tree at National  Arboretum Canberra Australia, Stock Photo, Picture And Rights Managed  Image. Pic. WDP-ZB964_330331_216 | agefotostock">
            <a:extLst>
              <a:ext uri="{FF2B5EF4-FFF2-40B4-BE49-F238E27FC236}">
                <a16:creationId xmlns:a16="http://schemas.microsoft.com/office/drawing/2014/main" id="{F42ADBB8-040D-A4B3-EB30-02C7697778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02" r="11737"/>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3EC232A-78AD-DADA-8AEC-7002DE0B4EED}"/>
              </a:ext>
            </a:extLst>
          </p:cNvPr>
          <p:cNvSpPr>
            <a:spLocks noGrp="1"/>
          </p:cNvSpPr>
          <p:nvPr>
            <p:ph type="dt" sz="half" idx="10"/>
          </p:nvPr>
        </p:nvSpPr>
        <p:spPr/>
        <p:txBody>
          <a:bodyPr/>
          <a:lstStyle/>
          <a:p>
            <a:fld id="{8BCDF568-C1E1-F44D-A631-8C11D8A4DCAC}" type="datetime1">
              <a:rPr lang="en-IN" smtClean="0"/>
              <a:t>10/06/24</a:t>
            </a:fld>
            <a:endParaRPr lang="en-US"/>
          </a:p>
        </p:txBody>
      </p:sp>
      <p:sp>
        <p:nvSpPr>
          <p:cNvPr id="5" name="Footer Placeholder 4">
            <a:extLst>
              <a:ext uri="{FF2B5EF4-FFF2-40B4-BE49-F238E27FC236}">
                <a16:creationId xmlns:a16="http://schemas.microsoft.com/office/drawing/2014/main" id="{4C99302F-ACD6-E93D-5225-3BD5870873E5}"/>
              </a:ext>
            </a:extLst>
          </p:cNvPr>
          <p:cNvSpPr>
            <a:spLocks noGrp="1"/>
          </p:cNvSpPr>
          <p:nvPr>
            <p:ph type="ftr" sz="quarter" idx="11"/>
          </p:nvPr>
        </p:nvSpPr>
        <p:spPr/>
        <p:txBody>
          <a:bodyPr/>
          <a:lstStyle/>
          <a:p>
            <a:r>
              <a:rPr lang="en-US"/>
              <a:t>MEHAK GVALANI</a:t>
            </a:r>
          </a:p>
        </p:txBody>
      </p:sp>
    </p:spTree>
    <p:extLst>
      <p:ext uri="{BB962C8B-B14F-4D97-AF65-F5344CB8AC3E}">
        <p14:creationId xmlns:p14="http://schemas.microsoft.com/office/powerpoint/2010/main" val="147773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4E11AA-9C46-36E0-6751-04A74553BBDC}"/>
              </a:ext>
            </a:extLst>
          </p:cNvPr>
          <p:cNvSpPr>
            <a:spLocks noGrp="1"/>
          </p:cNvSpPr>
          <p:nvPr>
            <p:ph type="title"/>
          </p:nvPr>
        </p:nvSpPr>
        <p:spPr>
          <a:xfrm>
            <a:off x="589560" y="856180"/>
            <a:ext cx="4560584" cy="1128068"/>
          </a:xfrm>
        </p:spPr>
        <p:txBody>
          <a:bodyPr anchor="ctr">
            <a:normAutofit/>
          </a:bodyPr>
          <a:lstStyle/>
          <a:p>
            <a:r>
              <a:rPr lang="en-US" sz="3700" dirty="0">
                <a:solidFill>
                  <a:srgbClr val="C00000"/>
                </a:solidFill>
              </a:rPr>
              <a:t>The Gardener croons….	</a:t>
            </a:r>
          </a:p>
        </p:txBody>
      </p:sp>
      <p:grpSp>
        <p:nvGrpSpPr>
          <p:cNvPr id="7177" name="Group 7176">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178" name="Rectangle 717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81" name="Rectangle 7180">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7FD66F0-052A-0EA8-40F2-DBBF5FC48872}"/>
              </a:ext>
            </a:extLst>
          </p:cNvPr>
          <p:cNvSpPr>
            <a:spLocks noGrp="1"/>
          </p:cNvSpPr>
          <p:nvPr>
            <p:ph idx="1"/>
          </p:nvPr>
        </p:nvSpPr>
        <p:spPr>
          <a:xfrm>
            <a:off x="268225" y="2172865"/>
            <a:ext cx="5535168" cy="4395575"/>
          </a:xfrm>
        </p:spPr>
        <p:txBody>
          <a:bodyPr anchor="ctr">
            <a:normAutofit/>
          </a:bodyPr>
          <a:lstStyle/>
          <a:p>
            <a:r>
              <a:rPr lang="en-US" dirty="0"/>
              <a:t>Tells the bonsai that it is the nature of the bonsai to be small and cozy and being domesticated. </a:t>
            </a:r>
          </a:p>
          <a:p>
            <a:r>
              <a:rPr lang="en-US" dirty="0"/>
              <a:t>Since it is weak it needs to be protected. </a:t>
            </a:r>
          </a:p>
          <a:p>
            <a:r>
              <a:rPr lang="en-US" dirty="0"/>
              <a:t>He also tells the bonsai that it is lucky to have a ‘pot’ to grow in </a:t>
            </a:r>
            <a:r>
              <a:rPr lang="en-US" dirty="0" err="1"/>
              <a:t>i.e</a:t>
            </a:r>
            <a:r>
              <a:rPr lang="en-US" dirty="0"/>
              <a:t> lucky to have a home to be protected from ‘lightnings’</a:t>
            </a:r>
          </a:p>
        </p:txBody>
      </p:sp>
      <p:sp>
        <p:nvSpPr>
          <p:cNvPr id="7183" name="Rectangle 7182">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5" name="Rectangle 718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ow to Prune Bonsai | Gardener's Path">
            <a:extLst>
              <a:ext uri="{FF2B5EF4-FFF2-40B4-BE49-F238E27FC236}">
                <a16:creationId xmlns:a16="http://schemas.microsoft.com/office/drawing/2014/main" id="{D9F78B4D-AD2D-C83F-6B38-8B7741B588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31" r="17721"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59AD515-BB66-0899-1F43-F428E40DEF8C}"/>
              </a:ext>
            </a:extLst>
          </p:cNvPr>
          <p:cNvSpPr>
            <a:spLocks noGrp="1"/>
          </p:cNvSpPr>
          <p:nvPr>
            <p:ph type="dt" sz="half" idx="10"/>
          </p:nvPr>
        </p:nvSpPr>
        <p:spPr/>
        <p:txBody>
          <a:bodyPr/>
          <a:lstStyle/>
          <a:p>
            <a:fld id="{75F27444-53CB-CA4D-9183-D3105FE1CAA7}" type="datetime1">
              <a:rPr lang="en-IN" smtClean="0"/>
              <a:t>10/06/24</a:t>
            </a:fld>
            <a:endParaRPr lang="en-US"/>
          </a:p>
        </p:txBody>
      </p:sp>
      <p:sp>
        <p:nvSpPr>
          <p:cNvPr id="5" name="Footer Placeholder 4">
            <a:extLst>
              <a:ext uri="{FF2B5EF4-FFF2-40B4-BE49-F238E27FC236}">
                <a16:creationId xmlns:a16="http://schemas.microsoft.com/office/drawing/2014/main" id="{DF1B98CD-7D3E-F67E-61E3-E29A9D9C7166}"/>
              </a:ext>
            </a:extLst>
          </p:cNvPr>
          <p:cNvSpPr>
            <a:spLocks noGrp="1"/>
          </p:cNvSpPr>
          <p:nvPr>
            <p:ph type="ftr" sz="quarter" idx="11"/>
          </p:nvPr>
        </p:nvSpPr>
        <p:spPr/>
        <p:txBody>
          <a:bodyPr/>
          <a:lstStyle/>
          <a:p>
            <a:r>
              <a:rPr lang="en-US" sz="2000" dirty="0"/>
              <a:t>MEHAK GVALANI</a:t>
            </a:r>
          </a:p>
        </p:txBody>
      </p:sp>
    </p:spTree>
    <p:extLst>
      <p:ext uri="{BB962C8B-B14F-4D97-AF65-F5344CB8AC3E}">
        <p14:creationId xmlns:p14="http://schemas.microsoft.com/office/powerpoint/2010/main" val="1705396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5045FF-557D-07A8-F422-95D62B0D7E61}"/>
              </a:ext>
            </a:extLst>
          </p:cNvPr>
          <p:cNvSpPr>
            <a:spLocks noGrp="1"/>
          </p:cNvSpPr>
          <p:nvPr>
            <p:ph type="title"/>
          </p:nvPr>
        </p:nvSpPr>
        <p:spPr>
          <a:xfrm>
            <a:off x="475488" y="365125"/>
            <a:ext cx="6498335" cy="1807305"/>
          </a:xfrm>
        </p:spPr>
        <p:txBody>
          <a:bodyPr>
            <a:normAutofit/>
          </a:bodyPr>
          <a:lstStyle/>
          <a:p>
            <a:r>
              <a:rPr lang="en-US" sz="4000" dirty="0">
                <a:solidFill>
                  <a:srgbClr val="C00000"/>
                </a:solidFill>
              </a:rPr>
              <a:t>Shift from bonsai to women….</a:t>
            </a:r>
          </a:p>
        </p:txBody>
      </p:sp>
      <p:sp>
        <p:nvSpPr>
          <p:cNvPr id="3" name="Content Placeholder 2">
            <a:extLst>
              <a:ext uri="{FF2B5EF4-FFF2-40B4-BE49-F238E27FC236}">
                <a16:creationId xmlns:a16="http://schemas.microsoft.com/office/drawing/2014/main" id="{D11C5454-80BC-1CD7-D305-1D5AC26F2318}"/>
              </a:ext>
            </a:extLst>
          </p:cNvPr>
          <p:cNvSpPr>
            <a:spLocks noGrp="1"/>
          </p:cNvSpPr>
          <p:nvPr>
            <p:ph idx="1"/>
          </p:nvPr>
        </p:nvSpPr>
        <p:spPr>
          <a:xfrm>
            <a:off x="838200" y="2072640"/>
            <a:ext cx="4619621" cy="4104323"/>
          </a:xfrm>
        </p:spPr>
        <p:txBody>
          <a:bodyPr>
            <a:normAutofit/>
          </a:bodyPr>
          <a:lstStyle/>
          <a:p>
            <a:r>
              <a:rPr lang="en-US" sz="3600" dirty="0"/>
              <a:t>Reader becomes aware the poem is about women when the poet says:</a:t>
            </a:r>
          </a:p>
          <a:p>
            <a:pPr marL="0" indent="0">
              <a:buNone/>
            </a:pPr>
            <a:r>
              <a:rPr lang="en-US" sz="3600" dirty="0"/>
              <a:t>“with living creatures, one must begin early to dwarf their growth….”</a:t>
            </a:r>
          </a:p>
        </p:txBody>
      </p:sp>
      <p:pic>
        <p:nvPicPr>
          <p:cNvPr id="8194" name="Picture 2" descr="Oppression Of Women | New Spotlight Magazine">
            <a:extLst>
              <a:ext uri="{FF2B5EF4-FFF2-40B4-BE49-F238E27FC236}">
                <a16:creationId xmlns:a16="http://schemas.microsoft.com/office/drawing/2014/main" id="{428EA42A-8157-EAEB-1F90-449046394E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2625"/>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CF22B5E4-D5AE-7B88-ACAF-DDBE0757F03D}"/>
              </a:ext>
            </a:extLst>
          </p:cNvPr>
          <p:cNvSpPr>
            <a:spLocks noGrp="1"/>
          </p:cNvSpPr>
          <p:nvPr>
            <p:ph type="dt" sz="half" idx="10"/>
          </p:nvPr>
        </p:nvSpPr>
        <p:spPr/>
        <p:txBody>
          <a:bodyPr/>
          <a:lstStyle/>
          <a:p>
            <a:fld id="{062F4DD4-AC49-FE47-826E-54CF7F767DE8}" type="datetime1">
              <a:rPr lang="en-IN" smtClean="0"/>
              <a:t>10/06/24</a:t>
            </a:fld>
            <a:endParaRPr lang="en-US"/>
          </a:p>
        </p:txBody>
      </p:sp>
      <p:sp>
        <p:nvSpPr>
          <p:cNvPr id="5" name="Footer Placeholder 4">
            <a:extLst>
              <a:ext uri="{FF2B5EF4-FFF2-40B4-BE49-F238E27FC236}">
                <a16:creationId xmlns:a16="http://schemas.microsoft.com/office/drawing/2014/main" id="{4595D265-6BDD-3D9E-ABF1-BE9BE0F44D07}"/>
              </a:ext>
            </a:extLst>
          </p:cNvPr>
          <p:cNvSpPr>
            <a:spLocks noGrp="1"/>
          </p:cNvSpPr>
          <p:nvPr>
            <p:ph type="ftr" sz="quarter" idx="11"/>
          </p:nvPr>
        </p:nvSpPr>
        <p:spPr/>
        <p:txBody>
          <a:bodyPr/>
          <a:lstStyle/>
          <a:p>
            <a:r>
              <a:rPr lang="en-US" sz="1600" dirty="0"/>
              <a:t>MEHAK GVALANI</a:t>
            </a:r>
          </a:p>
        </p:txBody>
      </p:sp>
    </p:spTree>
    <p:extLst>
      <p:ext uri="{BB962C8B-B14F-4D97-AF65-F5344CB8AC3E}">
        <p14:creationId xmlns:p14="http://schemas.microsoft.com/office/powerpoint/2010/main" val="2435073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4" name="Rectangle 9233">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5747D-56FF-0F2E-309C-024214C52D90}"/>
              </a:ext>
            </a:extLst>
          </p:cNvPr>
          <p:cNvSpPr>
            <a:spLocks noGrp="1"/>
          </p:cNvSpPr>
          <p:nvPr>
            <p:ph type="title"/>
          </p:nvPr>
        </p:nvSpPr>
        <p:spPr>
          <a:xfrm>
            <a:off x="0" y="118301"/>
            <a:ext cx="6643688" cy="1070419"/>
          </a:xfrm>
        </p:spPr>
        <p:txBody>
          <a:bodyPr anchor="b">
            <a:normAutofit/>
          </a:bodyPr>
          <a:lstStyle/>
          <a:p>
            <a:r>
              <a:rPr lang="en-US" sz="4000" dirty="0">
                <a:solidFill>
                  <a:srgbClr val="FF0000"/>
                </a:solidFill>
              </a:rPr>
              <a:t>What the gardener does….</a:t>
            </a:r>
          </a:p>
        </p:txBody>
      </p:sp>
      <p:pic>
        <p:nvPicPr>
          <p:cNvPr id="9220" name="Picture 4" descr="45,826 Hair Curlers Images, Stock Photos &amp; Vectors | Shutterstock">
            <a:extLst>
              <a:ext uri="{FF2B5EF4-FFF2-40B4-BE49-F238E27FC236}">
                <a16:creationId xmlns:a16="http://schemas.microsoft.com/office/drawing/2014/main" id="{2E93AF44-1564-6057-E22B-F228624570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18" r="10466" b="3"/>
          <a:stretch/>
        </p:blipFill>
        <p:spPr bwMode="auto">
          <a:xfrm>
            <a:off x="5067652" y="-14617"/>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a:noFill/>
          <a:extLst>
            <a:ext uri="{909E8E84-426E-40DD-AFC4-6F175D3DCCD1}">
              <a14:hiddenFill xmlns:a14="http://schemas.microsoft.com/office/drawing/2010/main">
                <a:solidFill>
                  <a:srgbClr val="FFFFFF"/>
                </a:solidFill>
              </a14:hiddenFill>
            </a:ext>
          </a:extLst>
        </p:spPr>
      </p:pic>
      <p:pic>
        <p:nvPicPr>
          <p:cNvPr id="9222" name="Picture 6" descr="LiFe. - I'm making it up with myself. Telling my own soul not to lose the  grip on me and not to leave me with my crippled brain. I mean, I can">
            <a:extLst>
              <a:ext uri="{FF2B5EF4-FFF2-40B4-BE49-F238E27FC236}">
                <a16:creationId xmlns:a16="http://schemas.microsoft.com/office/drawing/2014/main" id="{5E2F338D-ECC8-4EBF-3BF0-09B0E657BA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655"/>
          <a:stretch/>
        </p:blipFill>
        <p:spPr bwMode="auto">
          <a:xfrm>
            <a:off x="7986714" y="0"/>
            <a:ext cx="4205288" cy="2628155"/>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a:noFill/>
          <a:extLst>
            <a:ext uri="{909E8E84-426E-40DD-AFC4-6F175D3DCCD1}">
              <a14:hiddenFill xmlns:a14="http://schemas.microsoft.com/office/drawing/2010/main">
                <a:solidFill>
                  <a:srgbClr val="FFFFFF"/>
                </a:solidFill>
              </a14:hiddenFill>
            </a:ext>
          </a:extLst>
        </p:spPr>
      </p:pic>
      <p:sp>
        <p:nvSpPr>
          <p:cNvPr id="9236"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090470-E456-38AC-9227-B4DAF4CEE31A}"/>
              </a:ext>
            </a:extLst>
          </p:cNvPr>
          <p:cNvSpPr>
            <a:spLocks noGrp="1"/>
          </p:cNvSpPr>
          <p:nvPr>
            <p:ph idx="1"/>
          </p:nvPr>
        </p:nvSpPr>
        <p:spPr>
          <a:xfrm>
            <a:off x="292609" y="1307021"/>
            <a:ext cx="5934766" cy="4865179"/>
          </a:xfrm>
        </p:spPr>
        <p:txBody>
          <a:bodyPr>
            <a:normAutofit/>
          </a:bodyPr>
          <a:lstStyle/>
          <a:p>
            <a:r>
              <a:rPr lang="en-US" dirty="0"/>
              <a:t>Dwarfs the growth from a “very early” stage</a:t>
            </a:r>
          </a:p>
          <a:p>
            <a:r>
              <a:rPr lang="en-US" dirty="0"/>
              <a:t>Binds the feet – to keep the feet small and attractive (symbolic of limiting their freedom)</a:t>
            </a:r>
          </a:p>
          <a:p>
            <a:r>
              <a:rPr lang="en-US" dirty="0"/>
              <a:t>Cripples their brain not to think independently</a:t>
            </a:r>
          </a:p>
          <a:p>
            <a:r>
              <a:rPr lang="en-US" dirty="0"/>
              <a:t>Hair in curlers to look pretty (one of the roles of a women)</a:t>
            </a:r>
          </a:p>
        </p:txBody>
      </p:sp>
      <p:pic>
        <p:nvPicPr>
          <p:cNvPr id="9218" name="Picture 2" descr="Yoair Blog - The world's anthropology blog publication.">
            <a:extLst>
              <a:ext uri="{FF2B5EF4-FFF2-40B4-BE49-F238E27FC236}">
                <a16:creationId xmlns:a16="http://schemas.microsoft.com/office/drawing/2014/main" id="{400DD97F-18FF-99FF-5A34-8AECDE6168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802" r="-1" b="-1"/>
          <a:stretch/>
        </p:blipFill>
        <p:spPr bwMode="auto">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BEE6BDEF-9556-3893-FAB8-E95BD166068E}"/>
              </a:ext>
            </a:extLst>
          </p:cNvPr>
          <p:cNvSpPr>
            <a:spLocks noGrp="1"/>
          </p:cNvSpPr>
          <p:nvPr>
            <p:ph type="dt" sz="half" idx="10"/>
          </p:nvPr>
        </p:nvSpPr>
        <p:spPr/>
        <p:txBody>
          <a:bodyPr/>
          <a:lstStyle/>
          <a:p>
            <a:fld id="{4993C83E-10FF-B141-B66B-D0D0D703893A}" type="datetime1">
              <a:rPr lang="en-IN" smtClean="0"/>
              <a:t>10/06/24</a:t>
            </a:fld>
            <a:endParaRPr lang="en-US"/>
          </a:p>
        </p:txBody>
      </p:sp>
      <p:sp>
        <p:nvSpPr>
          <p:cNvPr id="5" name="Footer Placeholder 4">
            <a:extLst>
              <a:ext uri="{FF2B5EF4-FFF2-40B4-BE49-F238E27FC236}">
                <a16:creationId xmlns:a16="http://schemas.microsoft.com/office/drawing/2014/main" id="{B1E03B9C-A2DC-6AF8-7300-B1619093392A}"/>
              </a:ext>
            </a:extLst>
          </p:cNvPr>
          <p:cNvSpPr>
            <a:spLocks noGrp="1"/>
          </p:cNvSpPr>
          <p:nvPr>
            <p:ph type="ftr" sz="quarter" idx="11"/>
          </p:nvPr>
        </p:nvSpPr>
        <p:spPr/>
        <p:txBody>
          <a:bodyPr/>
          <a:lstStyle/>
          <a:p>
            <a:r>
              <a:rPr lang="en-US" sz="2800" dirty="0"/>
              <a:t>MEHAK GVALANI</a:t>
            </a:r>
          </a:p>
        </p:txBody>
      </p:sp>
    </p:spTree>
    <p:extLst>
      <p:ext uri="{BB962C8B-B14F-4D97-AF65-F5344CB8AC3E}">
        <p14:creationId xmlns:p14="http://schemas.microsoft.com/office/powerpoint/2010/main" val="1880720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9" name="Rectangle 10248">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EBEE1D-841C-8C48-63A2-6A8F064B6F3B}"/>
              </a:ext>
            </a:extLst>
          </p:cNvPr>
          <p:cNvSpPr>
            <a:spLocks noGrp="1"/>
          </p:cNvSpPr>
          <p:nvPr>
            <p:ph type="title"/>
          </p:nvPr>
        </p:nvSpPr>
        <p:spPr>
          <a:xfrm>
            <a:off x="640080" y="329184"/>
            <a:ext cx="6894576" cy="963168"/>
          </a:xfrm>
        </p:spPr>
        <p:txBody>
          <a:bodyPr anchor="b">
            <a:normAutofit/>
          </a:bodyPr>
          <a:lstStyle/>
          <a:p>
            <a:r>
              <a:rPr lang="en-US" sz="4000" dirty="0">
                <a:solidFill>
                  <a:srgbClr val="C00000"/>
                </a:solidFill>
              </a:rPr>
              <a:t>Concluding two lines…</a:t>
            </a:r>
          </a:p>
        </p:txBody>
      </p:sp>
      <p:sp>
        <p:nvSpPr>
          <p:cNvPr id="10251"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5F44AC7-0321-DBB4-A692-DCED35106A3B}"/>
              </a:ext>
            </a:extLst>
          </p:cNvPr>
          <p:cNvSpPr>
            <a:spLocks noGrp="1"/>
          </p:cNvSpPr>
          <p:nvPr>
            <p:ph idx="1"/>
          </p:nvPr>
        </p:nvSpPr>
        <p:spPr>
          <a:xfrm>
            <a:off x="640080" y="1292352"/>
            <a:ext cx="6894576" cy="4898136"/>
          </a:xfrm>
        </p:spPr>
        <p:txBody>
          <a:bodyPr>
            <a:normAutofit/>
          </a:bodyPr>
          <a:lstStyle/>
          <a:p>
            <a:r>
              <a:rPr lang="en-US" dirty="0"/>
              <a:t>Ironical – after oppressing the women to fit a stereotyped role, he still seeks the comfort and the loving touch of the woman he repressed.</a:t>
            </a:r>
          </a:p>
          <a:p>
            <a:endParaRPr lang="en-US" dirty="0"/>
          </a:p>
          <a:p>
            <a:r>
              <a:rPr lang="en-US" dirty="0"/>
              <a:t>It indicates that in spite of the work of artifice that the gardener has practiced on her, she is still her own person whom he needs to go to for reassurance and comfort.</a:t>
            </a:r>
          </a:p>
        </p:txBody>
      </p:sp>
      <p:pic>
        <p:nvPicPr>
          <p:cNvPr id="10244" name="Picture 4" descr="Image of Man Holding a Woman Hand Closeup-SX856604-Picxy">
            <a:extLst>
              <a:ext uri="{FF2B5EF4-FFF2-40B4-BE49-F238E27FC236}">
                <a16:creationId xmlns:a16="http://schemas.microsoft.com/office/drawing/2014/main" id="{61BDAADC-3250-3A34-BEFA-BCB9707D56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92" r="-1" b="18349"/>
          <a:stretch/>
        </p:blipFill>
        <p:spPr bwMode="auto">
          <a:xfrm>
            <a:off x="8156454" y="-7"/>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a:noFill/>
          <a:extLst>
            <a:ext uri="{909E8E84-426E-40DD-AFC4-6F175D3DCCD1}">
              <a14:hiddenFill xmlns:a14="http://schemas.microsoft.com/office/drawing/2010/main">
                <a:solidFill>
                  <a:srgbClr val="FFFFFF"/>
                </a:solidFill>
              </a14:hiddenFill>
            </a:ext>
          </a:extLst>
        </p:spPr>
      </p:pic>
      <p:pic>
        <p:nvPicPr>
          <p:cNvPr id="10242" name="Picture 2" descr="old man seeking comfort by a young woman, Stock Photo, Picture And Royalty  Free Image. Pic. WR0350525 | agefotostock">
            <a:extLst>
              <a:ext uri="{FF2B5EF4-FFF2-40B4-BE49-F238E27FC236}">
                <a16:creationId xmlns:a16="http://schemas.microsoft.com/office/drawing/2014/main" id="{D998009F-3643-193A-C4A5-A15A4E3907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74" r="-3" b="1187"/>
          <a:stretch/>
        </p:blipFill>
        <p:spPr bwMode="auto">
          <a:xfrm>
            <a:off x="8144356" y="4267201"/>
            <a:ext cx="4047645"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F0F57DF0-B2FA-E52B-1773-AF4E501D4485}"/>
              </a:ext>
            </a:extLst>
          </p:cNvPr>
          <p:cNvSpPr>
            <a:spLocks noGrp="1"/>
          </p:cNvSpPr>
          <p:nvPr>
            <p:ph type="dt" sz="half" idx="10"/>
          </p:nvPr>
        </p:nvSpPr>
        <p:spPr/>
        <p:txBody>
          <a:bodyPr/>
          <a:lstStyle/>
          <a:p>
            <a:fld id="{F8444FD3-EBF5-FA43-ABE6-0C57676E3FC3}" type="datetime1">
              <a:rPr lang="en-IN" smtClean="0"/>
              <a:t>10/06/24</a:t>
            </a:fld>
            <a:endParaRPr lang="en-US"/>
          </a:p>
        </p:txBody>
      </p:sp>
      <p:sp>
        <p:nvSpPr>
          <p:cNvPr id="5" name="Footer Placeholder 4">
            <a:extLst>
              <a:ext uri="{FF2B5EF4-FFF2-40B4-BE49-F238E27FC236}">
                <a16:creationId xmlns:a16="http://schemas.microsoft.com/office/drawing/2014/main" id="{F38C67AD-E51D-3466-F2D8-BC39757F7634}"/>
              </a:ext>
            </a:extLst>
          </p:cNvPr>
          <p:cNvSpPr>
            <a:spLocks noGrp="1"/>
          </p:cNvSpPr>
          <p:nvPr>
            <p:ph type="ftr" sz="quarter" idx="11"/>
          </p:nvPr>
        </p:nvSpPr>
        <p:spPr/>
        <p:txBody>
          <a:bodyPr/>
          <a:lstStyle/>
          <a:p>
            <a:r>
              <a:rPr lang="en-US" sz="1600" dirty="0"/>
              <a:t>MEHAK GVALANI</a:t>
            </a:r>
          </a:p>
        </p:txBody>
      </p:sp>
    </p:spTree>
    <p:extLst>
      <p:ext uri="{BB962C8B-B14F-4D97-AF65-F5344CB8AC3E}">
        <p14:creationId xmlns:p14="http://schemas.microsoft.com/office/powerpoint/2010/main" val="2549149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45BC6-5E44-10BC-11ED-507FE26F4705}"/>
              </a:ext>
            </a:extLst>
          </p:cNvPr>
          <p:cNvSpPr>
            <a:spLocks noGrp="1"/>
          </p:cNvSpPr>
          <p:nvPr>
            <p:ph type="title"/>
          </p:nvPr>
        </p:nvSpPr>
        <p:spPr>
          <a:xfrm>
            <a:off x="838200" y="145257"/>
            <a:ext cx="8815387" cy="1085849"/>
          </a:xfrm>
        </p:spPr>
        <p:txBody>
          <a:bodyPr>
            <a:normAutofit/>
          </a:bodyPr>
          <a:lstStyle/>
          <a:p>
            <a:r>
              <a:rPr lang="en-US" sz="4000" dirty="0">
                <a:solidFill>
                  <a:srgbClr val="FF0000"/>
                </a:solidFill>
              </a:rPr>
              <a:t>The symbols used in the poem</a:t>
            </a:r>
          </a:p>
        </p:txBody>
      </p:sp>
      <p:sp>
        <p:nvSpPr>
          <p:cNvPr id="3" name="Content Placeholder 2">
            <a:extLst>
              <a:ext uri="{FF2B5EF4-FFF2-40B4-BE49-F238E27FC236}">
                <a16:creationId xmlns:a16="http://schemas.microsoft.com/office/drawing/2014/main" id="{4CD210F8-1AF5-4E23-4EB4-C9D940828F5D}"/>
              </a:ext>
            </a:extLst>
          </p:cNvPr>
          <p:cNvSpPr>
            <a:spLocks noGrp="1"/>
          </p:cNvSpPr>
          <p:nvPr>
            <p:ph idx="1"/>
          </p:nvPr>
        </p:nvSpPr>
        <p:spPr>
          <a:xfrm>
            <a:off x="838200" y="1231106"/>
            <a:ext cx="7205663" cy="4945857"/>
          </a:xfrm>
        </p:spPr>
        <p:txBody>
          <a:bodyPr/>
          <a:lstStyle/>
          <a:p>
            <a:r>
              <a:rPr lang="en-US" dirty="0">
                <a:solidFill>
                  <a:srgbClr val="C00000"/>
                </a:solidFill>
              </a:rPr>
              <a:t>Bonsai tree </a:t>
            </a:r>
            <a:r>
              <a:rPr lang="en-US" dirty="0"/>
              <a:t>-  symbolic of a repressed woman</a:t>
            </a:r>
          </a:p>
          <a:p>
            <a:r>
              <a:rPr lang="en-US" dirty="0">
                <a:solidFill>
                  <a:srgbClr val="C00000"/>
                </a:solidFill>
              </a:rPr>
              <a:t>Attractive Pot </a:t>
            </a:r>
            <a:r>
              <a:rPr lang="en-US" dirty="0"/>
              <a:t>– a home to call her own(attractive because it’s a trap)</a:t>
            </a:r>
          </a:p>
          <a:p>
            <a:r>
              <a:rPr lang="en-US" dirty="0">
                <a:solidFill>
                  <a:srgbClr val="C00000"/>
                </a:solidFill>
              </a:rPr>
              <a:t>Gardener</a:t>
            </a:r>
            <a:r>
              <a:rPr lang="en-US" dirty="0"/>
              <a:t> – the patriarch or the male member of society who wants women to fit into a particular role</a:t>
            </a:r>
          </a:p>
          <a:p>
            <a:r>
              <a:rPr lang="en-US" dirty="0">
                <a:solidFill>
                  <a:srgbClr val="C00000"/>
                </a:solidFill>
              </a:rPr>
              <a:t>Mountain and lightning </a:t>
            </a:r>
            <a:r>
              <a:rPr lang="en-US" dirty="0"/>
              <a:t>– the larger world and the dangers and opportunities that women would face</a:t>
            </a:r>
          </a:p>
        </p:txBody>
      </p:sp>
      <p:pic>
        <p:nvPicPr>
          <p:cNvPr id="11266" name="Picture 2" descr="Blog: Equal opportunities for women at work: An approach — People Matters">
            <a:extLst>
              <a:ext uri="{FF2B5EF4-FFF2-40B4-BE49-F238E27FC236}">
                <a16:creationId xmlns:a16="http://schemas.microsoft.com/office/drawing/2014/main" id="{450AA04E-89A3-7BE4-878E-67076C89D7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5788" y="3686174"/>
            <a:ext cx="3810000" cy="298688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2,067 Cruel High Res Illustrations - Getty Images">
            <a:extLst>
              <a:ext uri="{FF2B5EF4-FFF2-40B4-BE49-F238E27FC236}">
                <a16:creationId xmlns:a16="http://schemas.microsoft.com/office/drawing/2014/main" id="{84A6CA62-704D-2259-0A8D-5591F8B25C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1100" y="153193"/>
            <a:ext cx="2986087" cy="3532981"/>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221ED06A-07EB-B914-B964-2B17B7CD9CC7}"/>
              </a:ext>
            </a:extLst>
          </p:cNvPr>
          <p:cNvSpPr>
            <a:spLocks noGrp="1"/>
          </p:cNvSpPr>
          <p:nvPr>
            <p:ph type="dt" sz="half" idx="10"/>
          </p:nvPr>
        </p:nvSpPr>
        <p:spPr/>
        <p:txBody>
          <a:bodyPr/>
          <a:lstStyle/>
          <a:p>
            <a:fld id="{C1F12454-CE20-B54E-AEF1-505867E961E0}" type="datetime1">
              <a:rPr lang="en-IN" smtClean="0"/>
              <a:t>10/06/24</a:t>
            </a:fld>
            <a:endParaRPr lang="en-US"/>
          </a:p>
        </p:txBody>
      </p:sp>
      <p:sp>
        <p:nvSpPr>
          <p:cNvPr id="5" name="Footer Placeholder 4">
            <a:extLst>
              <a:ext uri="{FF2B5EF4-FFF2-40B4-BE49-F238E27FC236}">
                <a16:creationId xmlns:a16="http://schemas.microsoft.com/office/drawing/2014/main" id="{B7BE7A73-8B12-30C7-4683-F4554FF142FA}"/>
              </a:ext>
            </a:extLst>
          </p:cNvPr>
          <p:cNvSpPr>
            <a:spLocks noGrp="1"/>
          </p:cNvSpPr>
          <p:nvPr>
            <p:ph type="ftr" sz="quarter" idx="11"/>
          </p:nvPr>
        </p:nvSpPr>
        <p:spPr/>
        <p:txBody>
          <a:bodyPr/>
          <a:lstStyle/>
          <a:p>
            <a:r>
              <a:rPr lang="en-US" sz="2800" dirty="0"/>
              <a:t>MEHAK GVALANI</a:t>
            </a:r>
          </a:p>
        </p:txBody>
      </p:sp>
    </p:spTree>
    <p:extLst>
      <p:ext uri="{BB962C8B-B14F-4D97-AF65-F5344CB8AC3E}">
        <p14:creationId xmlns:p14="http://schemas.microsoft.com/office/powerpoint/2010/main" val="1858443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673</Words>
  <Application>Microsoft Macintosh PowerPoint</Application>
  <PresentationFormat>Widescreen</PresentationFormat>
  <Paragraphs>69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A Work of Artifice</vt:lpstr>
      <vt:lpstr>Theme of the poem and use of allegory (symbol)</vt:lpstr>
      <vt:lpstr>Form and tone of the poem…..</vt:lpstr>
      <vt:lpstr>Title: A Work of Artifice</vt:lpstr>
      <vt:lpstr>The poem…..</vt:lpstr>
      <vt:lpstr>The gardener’s work</vt:lpstr>
      <vt:lpstr>The Gardener croons…. </vt:lpstr>
      <vt:lpstr>Shift from bonsai to women….</vt:lpstr>
      <vt:lpstr>What the gardener does….</vt:lpstr>
      <vt:lpstr>Concluding two lines…</vt:lpstr>
      <vt:lpstr>The symbols used in the poem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Work of Artifice</dc:title>
  <dc:creator>Siddhant Gvalani</dc:creator>
  <cp:lastModifiedBy>mehak gvalani</cp:lastModifiedBy>
  <cp:revision>3</cp:revision>
  <dcterms:created xsi:type="dcterms:W3CDTF">2023-02-10T11:51:46Z</dcterms:created>
  <dcterms:modified xsi:type="dcterms:W3CDTF">2024-06-10T10:00:39Z</dcterms:modified>
</cp:coreProperties>
</file>